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theme/themeOverride3.xml" ContentType="application/vnd.openxmlformats-officedocument.themeOverride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2"/>
  </p:notesMasterIdLst>
  <p:sldIdLst>
    <p:sldId id="464" r:id="rId2"/>
    <p:sldId id="256" r:id="rId3"/>
    <p:sldId id="416" r:id="rId4"/>
    <p:sldId id="417" r:id="rId5"/>
    <p:sldId id="418" r:id="rId6"/>
    <p:sldId id="455" r:id="rId7"/>
    <p:sldId id="456" r:id="rId8"/>
    <p:sldId id="419" r:id="rId9"/>
    <p:sldId id="420" r:id="rId10"/>
    <p:sldId id="437" r:id="rId11"/>
    <p:sldId id="274" r:id="rId12"/>
    <p:sldId id="458" r:id="rId13"/>
    <p:sldId id="421" r:id="rId14"/>
    <p:sldId id="451" r:id="rId15"/>
    <p:sldId id="452" r:id="rId16"/>
    <p:sldId id="422" r:id="rId17"/>
    <p:sldId id="423" r:id="rId18"/>
    <p:sldId id="462" r:id="rId19"/>
    <p:sldId id="407" r:id="rId20"/>
    <p:sldId id="424" r:id="rId21"/>
    <p:sldId id="457" r:id="rId22"/>
    <p:sldId id="310" r:id="rId23"/>
    <p:sldId id="312" r:id="rId24"/>
    <p:sldId id="313" r:id="rId25"/>
    <p:sldId id="438" r:id="rId26"/>
    <p:sldId id="453" r:id="rId27"/>
    <p:sldId id="454" r:id="rId28"/>
    <p:sldId id="385" r:id="rId29"/>
    <p:sldId id="425" r:id="rId30"/>
    <p:sldId id="429" r:id="rId31"/>
    <p:sldId id="315" r:id="rId32"/>
    <p:sldId id="426" r:id="rId33"/>
    <p:sldId id="319" r:id="rId34"/>
    <p:sldId id="350" r:id="rId35"/>
    <p:sldId id="461" r:id="rId36"/>
    <p:sldId id="427" r:id="rId37"/>
    <p:sldId id="428" r:id="rId38"/>
    <p:sldId id="347" r:id="rId39"/>
    <p:sldId id="354" r:id="rId40"/>
    <p:sldId id="349" r:id="rId41"/>
    <p:sldId id="404" r:id="rId42"/>
    <p:sldId id="322" r:id="rId43"/>
    <p:sldId id="323" r:id="rId44"/>
    <p:sldId id="324" r:id="rId45"/>
    <p:sldId id="325" r:id="rId46"/>
    <p:sldId id="326" r:id="rId47"/>
    <p:sldId id="430" r:id="rId48"/>
    <p:sldId id="432" r:id="rId49"/>
    <p:sldId id="376" r:id="rId50"/>
    <p:sldId id="433" r:id="rId51"/>
    <p:sldId id="434" r:id="rId52"/>
    <p:sldId id="449" r:id="rId53"/>
    <p:sldId id="459" r:id="rId54"/>
    <p:sldId id="460" r:id="rId55"/>
    <p:sldId id="330" r:id="rId56"/>
    <p:sldId id="284" r:id="rId57"/>
    <p:sldId id="436" r:id="rId58"/>
    <p:sldId id="435" r:id="rId59"/>
    <p:sldId id="450" r:id="rId60"/>
    <p:sldId id="441" r:id="rId61"/>
    <p:sldId id="442" r:id="rId62"/>
    <p:sldId id="447" r:id="rId63"/>
    <p:sldId id="448" r:id="rId64"/>
    <p:sldId id="439" r:id="rId65"/>
    <p:sldId id="440" r:id="rId66"/>
    <p:sldId id="409" r:id="rId67"/>
    <p:sldId id="331" r:id="rId68"/>
    <p:sldId id="348" r:id="rId69"/>
    <p:sldId id="371" r:id="rId70"/>
    <p:sldId id="372" r:id="rId7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>
        <p:scale>
          <a:sx n="99" d="100"/>
          <a:sy n="99" d="100"/>
        </p:scale>
        <p:origin x="1336" y="7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presProps" Target="presProps.xml"/><Relationship Id="rId74" Type="http://schemas.openxmlformats.org/officeDocument/2006/relationships/viewProps" Target="viewProps.xml"/><Relationship Id="rId75" Type="http://schemas.openxmlformats.org/officeDocument/2006/relationships/theme" Target="theme/theme1.xml"/><Relationship Id="rId76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oleObject" Target="Macintosh%20HD:Users:marcua:adamdata:documents:research:mturkoutrageous:vldb2011-sortjoin:data:sort-hybrid-square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oleObject" Target="Macintosh%20HD:Users:marcua:adamdata:documents:research:mturkoutrageous:vldb2011-sortjoin:data:sort-hybrid-squares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marcua:adamdata:documents:research:mturkoutrageous:defense:sort-tau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oleObject" Target="Macintosh%20HD:Users:marcua:adamdata:documents:research:mturkoutrageous:defense:pair-results-implementations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marcua:adamdata:documents:research:mturkoutrageous:defense:sort-tau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marcua:adamdata:documents:research:mturkoutrageous:defense:pair-results-implementation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scatterChart>
        <c:scatterStyle val="lineMarker"/>
        <c:varyColors val="0"/>
        <c:ser>
          <c:idx val="4"/>
          <c:order val="0"/>
          <c:tx>
            <c:strRef>
              <c:f>Sheet1!$M$1</c:f>
              <c:strCache>
                <c:ptCount val="1"/>
                <c:pt idx="0">
                  <c:v>Compare</c:v>
                </c:pt>
              </c:strCache>
            </c:strRef>
          </c:tx>
          <c:marker>
            <c:symbol val="circle"/>
            <c:size val="11"/>
          </c:marker>
          <c:dPt>
            <c:idx val="79"/>
            <c:marker>
              <c:symbol val="circle"/>
              <c:size val="20"/>
            </c:marker>
            <c:bubble3D val="0"/>
          </c:dPt>
          <c:xVal>
            <c:numRef>
              <c:f>Sheet1!$A$2:$A$85</c:f>
              <c:numCache>
                <c:formatCode>General</c:formatCode>
                <c:ptCount val="84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</c:numCache>
            </c:numRef>
          </c:xVal>
          <c:yVal>
            <c:numRef>
              <c:f>Sheet1!$M$2:$M$85</c:f>
              <c:numCache>
                <c:formatCode>General</c:formatCode>
                <c:ptCount val="84"/>
                <c:pt idx="79">
                  <c:v>1.0</c:v>
                </c:pt>
              </c:numCache>
            </c:numRef>
          </c:yVal>
          <c:smooth val="0"/>
        </c:ser>
        <c:ser>
          <c:idx val="5"/>
          <c:order val="1"/>
          <c:tx>
            <c:strRef>
              <c:f>Sheet1!$N$1</c:f>
              <c:strCache>
                <c:ptCount val="1"/>
                <c:pt idx="0">
                  <c:v>Rate</c:v>
                </c:pt>
              </c:strCache>
            </c:strRef>
          </c:tx>
          <c:marker>
            <c:symbol val="square"/>
            <c:size val="20"/>
          </c:marker>
          <c:xVal>
            <c:numRef>
              <c:f>Sheet1!$A$2:$A$85</c:f>
              <c:numCache>
                <c:formatCode>General</c:formatCode>
                <c:ptCount val="84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</c:numCache>
            </c:numRef>
          </c:xVal>
          <c:yVal>
            <c:numRef>
              <c:f>Sheet1!$N$2:$N$85</c:f>
              <c:numCache>
                <c:formatCode>General</c:formatCode>
                <c:ptCount val="84"/>
                <c:pt idx="4">
                  <c:v>0.817142857143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73481744"/>
        <c:axId val="473484864"/>
      </c:scatterChart>
      <c:valAx>
        <c:axId val="473481744"/>
        <c:scaling>
          <c:orientation val="minMax"/>
          <c:max val="80.0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/>
                  <a:t># </a:t>
                </a:r>
                <a:r>
                  <a:rPr lang="en-US" dirty="0" smtClean="0"/>
                  <a:t>Tasks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473484864"/>
        <c:crosses val="autoZero"/>
        <c:crossBetween val="midCat"/>
      </c:valAx>
      <c:valAx>
        <c:axId val="473484864"/>
        <c:scaling>
          <c:orientation val="minMax"/>
          <c:max val="1.0"/>
          <c:min val="0.8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3200"/>
                </a:pPr>
                <a:r>
                  <a:rPr lang="en-US" sz="3200"/>
                  <a:t>Tau</a:t>
                </a:r>
              </a:p>
            </c:rich>
          </c:tx>
          <c:layout>
            <c:manualLayout>
              <c:xMode val="edge"/>
              <c:yMode val="edge"/>
              <c:x val="0.00833333333333333"/>
              <c:y val="0.328993292505104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473481744"/>
        <c:crosses val="autoZero"/>
        <c:crossBetween val="midCat"/>
        <c:majorUnit val="0.05"/>
      </c:valAx>
    </c:plotArea>
    <c:legend>
      <c:legendPos val="b"/>
      <c:layout/>
      <c:overlay val="0"/>
      <c:txPr>
        <a:bodyPr/>
        <a:lstStyle/>
        <a:p>
          <a:pPr>
            <a:defRPr sz="3200"/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2800"/>
      </a:pPr>
      <a:endParaRPr lang="en-US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scatterChart>
        <c:scatterStyle val="lineMarker"/>
        <c:varyColors val="0"/>
        <c:ser>
          <c:idx val="3"/>
          <c:order val="0"/>
          <c:tx>
            <c:strRef>
              <c:f>Sheet1!$K$1</c:f>
              <c:strCache>
                <c:ptCount val="1"/>
                <c:pt idx="0">
                  <c:v>Hybrid</c:v>
                </c:pt>
              </c:strCache>
            </c:strRef>
          </c:tx>
          <c:marker>
            <c:symbol val="none"/>
          </c:marker>
          <c:xVal>
            <c:numRef>
              <c:f>Sheet1!$A$2:$A$85</c:f>
              <c:numCache>
                <c:formatCode>General</c:formatCode>
                <c:ptCount val="84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</c:numCache>
            </c:numRef>
          </c:xVal>
          <c:yVal>
            <c:numRef>
              <c:f>Sheet1!$K$2:$K$85</c:f>
              <c:numCache>
                <c:formatCode>General</c:formatCode>
                <c:ptCount val="84"/>
                <c:pt idx="4">
                  <c:v>0.820408163265</c:v>
                </c:pt>
                <c:pt idx="5">
                  <c:v>0.820408163265</c:v>
                </c:pt>
                <c:pt idx="6">
                  <c:v>0.823673469388</c:v>
                </c:pt>
                <c:pt idx="7">
                  <c:v>0.831836734694</c:v>
                </c:pt>
                <c:pt idx="8">
                  <c:v>0.838367346939</c:v>
                </c:pt>
                <c:pt idx="9">
                  <c:v>0.844897959184</c:v>
                </c:pt>
                <c:pt idx="10">
                  <c:v>0.854693877551</c:v>
                </c:pt>
                <c:pt idx="11">
                  <c:v>0.859591836735</c:v>
                </c:pt>
                <c:pt idx="12">
                  <c:v>0.859591836735</c:v>
                </c:pt>
                <c:pt idx="13">
                  <c:v>0.86612244898</c:v>
                </c:pt>
                <c:pt idx="14">
                  <c:v>0.875918367347</c:v>
                </c:pt>
                <c:pt idx="15">
                  <c:v>0.885714285714</c:v>
                </c:pt>
                <c:pt idx="16">
                  <c:v>0.892244897959</c:v>
                </c:pt>
                <c:pt idx="17">
                  <c:v>0.902040816327</c:v>
                </c:pt>
                <c:pt idx="18">
                  <c:v>0.908571428571</c:v>
                </c:pt>
                <c:pt idx="19">
                  <c:v>0.915102040816</c:v>
                </c:pt>
                <c:pt idx="20">
                  <c:v>0.916734693878</c:v>
                </c:pt>
                <c:pt idx="21">
                  <c:v>0.918367346939</c:v>
                </c:pt>
                <c:pt idx="22">
                  <c:v>0.921632653061</c:v>
                </c:pt>
                <c:pt idx="23">
                  <c:v>0.929795918367</c:v>
                </c:pt>
                <c:pt idx="24">
                  <c:v>0.934693877551</c:v>
                </c:pt>
                <c:pt idx="25">
                  <c:v>0.937959183673</c:v>
                </c:pt>
                <c:pt idx="26">
                  <c:v>0.947755102041</c:v>
                </c:pt>
                <c:pt idx="27">
                  <c:v>0.955918367347</c:v>
                </c:pt>
                <c:pt idx="28">
                  <c:v>0.957551020408</c:v>
                </c:pt>
                <c:pt idx="29">
                  <c:v>0.957551020408</c:v>
                </c:pt>
                <c:pt idx="30">
                  <c:v>0.960816326531</c:v>
                </c:pt>
                <c:pt idx="31">
                  <c:v>0.960816326531</c:v>
                </c:pt>
                <c:pt idx="32">
                  <c:v>0.960816326531</c:v>
                </c:pt>
                <c:pt idx="33">
                  <c:v>0.960816326531</c:v>
                </c:pt>
                <c:pt idx="34">
                  <c:v>0.967346938776</c:v>
                </c:pt>
                <c:pt idx="35">
                  <c:v>0.975510204082</c:v>
                </c:pt>
                <c:pt idx="36">
                  <c:v>0.975510204082</c:v>
                </c:pt>
                <c:pt idx="37">
                  <c:v>0.975510204082</c:v>
                </c:pt>
                <c:pt idx="38">
                  <c:v>0.978775510204</c:v>
                </c:pt>
                <c:pt idx="39">
                  <c:v>0.978775510204</c:v>
                </c:pt>
                <c:pt idx="40">
                  <c:v>0.978775510204</c:v>
                </c:pt>
                <c:pt idx="41">
                  <c:v>0.978775510204</c:v>
                </c:pt>
                <c:pt idx="42">
                  <c:v>0.983673469388</c:v>
                </c:pt>
                <c:pt idx="43">
                  <c:v>0.991836734694</c:v>
                </c:pt>
                <c:pt idx="44">
                  <c:v>0.991836734694</c:v>
                </c:pt>
                <c:pt idx="45">
                  <c:v>0.991836734694</c:v>
                </c:pt>
                <c:pt idx="46">
                  <c:v>0.993469387755</c:v>
                </c:pt>
                <c:pt idx="47">
                  <c:v>0.993469387755</c:v>
                </c:pt>
                <c:pt idx="48">
                  <c:v>0.993469387755</c:v>
                </c:pt>
                <c:pt idx="49">
                  <c:v>0.993469387755</c:v>
                </c:pt>
                <c:pt idx="50">
                  <c:v>0.996734693878</c:v>
                </c:pt>
                <c:pt idx="51">
                  <c:v>1.0</c:v>
                </c:pt>
                <c:pt idx="52">
                  <c:v>1.0</c:v>
                </c:pt>
                <c:pt idx="53">
                  <c:v>1.0</c:v>
                </c:pt>
                <c:pt idx="54">
                  <c:v>1.0</c:v>
                </c:pt>
                <c:pt idx="55">
                  <c:v>1.0</c:v>
                </c:pt>
                <c:pt idx="56">
                  <c:v>1.0</c:v>
                </c:pt>
                <c:pt idx="57">
                  <c:v>1.0</c:v>
                </c:pt>
                <c:pt idx="58">
                  <c:v>1.0</c:v>
                </c:pt>
                <c:pt idx="59">
                  <c:v>1.0</c:v>
                </c:pt>
                <c:pt idx="60">
                  <c:v>1.0</c:v>
                </c:pt>
                <c:pt idx="61">
                  <c:v>1.0</c:v>
                </c:pt>
                <c:pt idx="62">
                  <c:v>1.0</c:v>
                </c:pt>
                <c:pt idx="63">
                  <c:v>1.0</c:v>
                </c:pt>
                <c:pt idx="64">
                  <c:v>1.0</c:v>
                </c:pt>
                <c:pt idx="65">
                  <c:v>1.0</c:v>
                </c:pt>
                <c:pt idx="66">
                  <c:v>1.0</c:v>
                </c:pt>
                <c:pt idx="67">
                  <c:v>1.0</c:v>
                </c:pt>
                <c:pt idx="68">
                  <c:v>1.0</c:v>
                </c:pt>
                <c:pt idx="69">
                  <c:v>1.0</c:v>
                </c:pt>
                <c:pt idx="70">
                  <c:v>1.0</c:v>
                </c:pt>
                <c:pt idx="71">
                  <c:v>1.0</c:v>
                </c:pt>
                <c:pt idx="72">
                  <c:v>1.0</c:v>
                </c:pt>
                <c:pt idx="73">
                  <c:v>1.0</c:v>
                </c:pt>
                <c:pt idx="74">
                  <c:v>1.0</c:v>
                </c:pt>
                <c:pt idx="75">
                  <c:v>1.0</c:v>
                </c:pt>
                <c:pt idx="76">
                  <c:v>1.0</c:v>
                </c:pt>
                <c:pt idx="77">
                  <c:v>1.0</c:v>
                </c:pt>
                <c:pt idx="78">
                  <c:v>1.0</c:v>
                </c:pt>
                <c:pt idx="79">
                  <c:v>1.0</c:v>
                </c:pt>
                <c:pt idx="80">
                  <c:v>1.0</c:v>
                </c:pt>
                <c:pt idx="81">
                  <c:v>1.0</c:v>
                </c:pt>
                <c:pt idx="82">
                  <c:v>1.0</c:v>
                </c:pt>
                <c:pt idx="83">
                  <c:v>1.0</c:v>
                </c:pt>
              </c:numCache>
            </c:numRef>
          </c:yVal>
          <c:smooth val="0"/>
        </c:ser>
        <c:ser>
          <c:idx val="4"/>
          <c:order val="1"/>
          <c:tx>
            <c:strRef>
              <c:f>Sheet1!$M$1</c:f>
              <c:strCache>
                <c:ptCount val="1"/>
                <c:pt idx="0">
                  <c:v>Compare</c:v>
                </c:pt>
              </c:strCache>
            </c:strRef>
          </c:tx>
          <c:marker>
            <c:symbol val="circle"/>
            <c:size val="11"/>
          </c:marker>
          <c:dPt>
            <c:idx val="79"/>
            <c:marker>
              <c:symbol val="circle"/>
              <c:size val="20"/>
            </c:marker>
            <c:bubble3D val="0"/>
          </c:dPt>
          <c:xVal>
            <c:numRef>
              <c:f>Sheet1!$A$2:$A$85</c:f>
              <c:numCache>
                <c:formatCode>General</c:formatCode>
                <c:ptCount val="84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</c:numCache>
            </c:numRef>
          </c:xVal>
          <c:yVal>
            <c:numRef>
              <c:f>Sheet1!$M$2:$M$85</c:f>
              <c:numCache>
                <c:formatCode>General</c:formatCode>
                <c:ptCount val="84"/>
                <c:pt idx="79">
                  <c:v>1.0</c:v>
                </c:pt>
              </c:numCache>
            </c:numRef>
          </c:yVal>
          <c:smooth val="0"/>
        </c:ser>
        <c:ser>
          <c:idx val="5"/>
          <c:order val="2"/>
          <c:tx>
            <c:strRef>
              <c:f>Sheet1!$N$1</c:f>
              <c:strCache>
                <c:ptCount val="1"/>
                <c:pt idx="0">
                  <c:v>Rate</c:v>
                </c:pt>
              </c:strCache>
            </c:strRef>
          </c:tx>
          <c:marker>
            <c:symbol val="square"/>
            <c:size val="20"/>
          </c:marker>
          <c:xVal>
            <c:numRef>
              <c:f>Sheet1!$A$2:$A$85</c:f>
              <c:numCache>
                <c:formatCode>General</c:formatCode>
                <c:ptCount val="84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</c:numCache>
            </c:numRef>
          </c:xVal>
          <c:yVal>
            <c:numRef>
              <c:f>Sheet1!$N$2:$N$85</c:f>
              <c:numCache>
                <c:formatCode>General</c:formatCode>
                <c:ptCount val="84"/>
                <c:pt idx="4">
                  <c:v>0.817142857143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73756416"/>
        <c:axId val="473759808"/>
      </c:scatterChart>
      <c:valAx>
        <c:axId val="473756416"/>
        <c:scaling>
          <c:orientation val="minMax"/>
          <c:max val="80.0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/>
                  <a:t># </a:t>
                </a:r>
                <a:r>
                  <a:rPr lang="en-US" dirty="0" smtClean="0"/>
                  <a:t>Tasks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473759808"/>
        <c:crosses val="autoZero"/>
        <c:crossBetween val="midCat"/>
      </c:valAx>
      <c:valAx>
        <c:axId val="473759808"/>
        <c:scaling>
          <c:orientation val="minMax"/>
          <c:max val="1.0"/>
          <c:min val="0.8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3200"/>
                </a:pPr>
                <a:r>
                  <a:rPr lang="en-US" sz="3200"/>
                  <a:t>Tau</a:t>
                </a:r>
              </a:p>
            </c:rich>
          </c:tx>
          <c:layout>
            <c:manualLayout>
              <c:xMode val="edge"/>
              <c:yMode val="edge"/>
              <c:x val="0.00833333333333333"/>
              <c:y val="0.328993292505104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473756416"/>
        <c:crosses val="autoZero"/>
        <c:crossBetween val="midCat"/>
        <c:majorUnit val="0.05"/>
      </c:valAx>
    </c:plotArea>
    <c:legend>
      <c:legendPos val="b"/>
      <c:layout/>
      <c:overlay val="0"/>
      <c:txPr>
        <a:bodyPr/>
        <a:lstStyle/>
        <a:p>
          <a:pPr>
            <a:defRPr sz="3200"/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2800"/>
      </a:pPr>
      <a:endParaRPr lang="en-US"/>
    </a:p>
  </c:tx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56042512623142"/>
          <c:y val="0.0510500807754443"/>
          <c:w val="0.814809505314078"/>
          <c:h val="0.811485123325659"/>
        </c:manualLayout>
      </c:layout>
      <c:barChart>
        <c:barDir val="col"/>
        <c:grouping val="clustered"/>
        <c:varyColors val="0"/>
        <c:ser>
          <c:idx val="2"/>
          <c:order val="0"/>
          <c:tx>
            <c:strRef>
              <c:f>Sheet2!$E$1</c:f>
              <c:strCache>
                <c:ptCount val="1"/>
                <c:pt idx="0">
                  <c:v>xxx</c:v>
                </c:pt>
              </c:strCache>
            </c:strRef>
          </c:tx>
          <c:invertIfNegative val="0"/>
          <c:cat>
            <c:strRef>
              <c:f>Sheet2!$B$2:$B$6</c:f>
              <c:strCache>
                <c:ptCount val="5"/>
                <c:pt idx="0">
                  <c:v>square</c:v>
                </c:pt>
                <c:pt idx="1">
                  <c:v>size</c:v>
                </c:pt>
                <c:pt idx="2">
                  <c:v>danger</c:v>
                </c:pt>
                <c:pt idx="3">
                  <c:v>saturn</c:v>
                </c:pt>
                <c:pt idx="4">
                  <c:v>random</c:v>
                </c:pt>
              </c:strCache>
            </c:strRef>
          </c:cat>
          <c:val>
            <c:numRef>
              <c:f>Sheet2!$E$2:$E$6</c:f>
              <c:numCache>
                <c:formatCode>General</c:formatCode>
                <c:ptCount val="5"/>
              </c:numCache>
            </c:numRef>
          </c:val>
        </c:ser>
        <c:ser>
          <c:idx val="3"/>
          <c:order val="1"/>
          <c:tx>
            <c:strRef>
              <c:f>Sheet2!$F$1</c:f>
              <c:strCache>
                <c:ptCount val="1"/>
                <c:pt idx="0">
                  <c:v>Kappa</c:v>
                </c:pt>
              </c:strCache>
            </c:strRef>
          </c:tx>
          <c:spPr>
            <a:solidFill>
              <a:srgbClr val="FF0000"/>
            </a:solidFill>
          </c:spPr>
          <c:invertIfNegative val="0"/>
          <c:cat>
            <c:strRef>
              <c:f>Sheet2!$B$2:$B$6</c:f>
              <c:strCache>
                <c:ptCount val="5"/>
                <c:pt idx="0">
                  <c:v>square</c:v>
                </c:pt>
                <c:pt idx="1">
                  <c:v>size</c:v>
                </c:pt>
                <c:pt idx="2">
                  <c:v>danger</c:v>
                </c:pt>
                <c:pt idx="3">
                  <c:v>saturn</c:v>
                </c:pt>
                <c:pt idx="4">
                  <c:v>random</c:v>
                </c:pt>
              </c:strCache>
            </c:strRef>
          </c:cat>
          <c:val>
            <c:numRef>
              <c:f>Sheet2!$F$2:$F$6</c:f>
              <c:numCache>
                <c:formatCode>General</c:formatCode>
                <c:ptCount val="5"/>
                <c:pt idx="0">
                  <c:v>0.876032</c:v>
                </c:pt>
                <c:pt idx="1">
                  <c:v>0.876032</c:v>
                </c:pt>
                <c:pt idx="2">
                  <c:v>0.7000145</c:v>
                </c:pt>
                <c:pt idx="3">
                  <c:v>0.559858</c:v>
                </c:pt>
                <c:pt idx="4">
                  <c:v>0.339601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73814832"/>
        <c:axId val="473817152"/>
      </c:barChart>
      <c:catAx>
        <c:axId val="47381483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3200"/>
            </a:pPr>
            <a:endParaRPr lang="en-US"/>
          </a:p>
        </c:txPr>
        <c:crossAx val="473817152"/>
        <c:crosses val="autoZero"/>
        <c:auto val="1"/>
        <c:lblAlgn val="ctr"/>
        <c:lblOffset val="150"/>
        <c:noMultiLvlLbl val="0"/>
      </c:catAx>
      <c:valAx>
        <c:axId val="473817152"/>
        <c:scaling>
          <c:orientation val="minMax"/>
          <c:max val="1.0"/>
          <c:min val="0.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3200"/>
                </a:pPr>
                <a:r>
                  <a:rPr lang="en-US" sz="3200"/>
                  <a:t>Fleiss'</a:t>
                </a:r>
                <a:r>
                  <a:rPr lang="en-US" sz="3200" baseline="0"/>
                  <a:t> </a:t>
                </a:r>
                <a:r>
                  <a:rPr lang="en-US" sz="3200"/>
                  <a:t>Kappa</a:t>
                </a:r>
              </a:p>
            </c:rich>
          </c:tx>
          <c:layout>
            <c:manualLayout>
              <c:xMode val="edge"/>
              <c:yMode val="edge"/>
              <c:x val="0.0300199037620297"/>
              <c:y val="0.325193106619001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47381483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159287707713151"/>
          <c:y val="0.0249997656542932"/>
          <c:w val="0.809235258700797"/>
          <c:h val="0.646682133483315"/>
        </c:manualLayout>
      </c:layout>
      <c:barChart>
        <c:barDir val="col"/>
        <c:grouping val="clustered"/>
        <c:varyColors val="0"/>
        <c:ser>
          <c:idx val="1"/>
          <c:order val="0"/>
          <c:tx>
            <c:strRef>
              <c:f>Sheet2!$O$1</c:f>
              <c:strCache>
                <c:ptCount val="1"/>
                <c:pt idx="0">
                  <c:v>True Positives (Quality Adjust)</c:v>
                </c:pt>
              </c:strCache>
            </c:strRef>
          </c:tx>
          <c:spPr>
            <a:solidFill>
              <a:srgbClr val="FF0000"/>
            </a:solidFill>
          </c:spPr>
          <c:invertIfNegative val="0"/>
          <c:cat>
            <c:strRef>
              <c:f>Sheet2!$A$2:$A$6</c:f>
              <c:strCache>
                <c:ptCount val="5"/>
                <c:pt idx="0">
                  <c:v>Simple ($135)</c:v>
                </c:pt>
                <c:pt idx="1">
                  <c:v>Naïve 3 ($45)</c:v>
                </c:pt>
                <c:pt idx="2">
                  <c:v>Naïve 10 ($13.50)</c:v>
                </c:pt>
                <c:pt idx="3">
                  <c:v>Smart 2x2 ($33.75)</c:v>
                </c:pt>
                <c:pt idx="4">
                  <c:v>Smart 3x3 ($15.00)</c:v>
                </c:pt>
              </c:strCache>
            </c:strRef>
          </c:cat>
          <c:val>
            <c:numRef>
              <c:f>Sheet2!$O$2:$O$6</c:f>
              <c:numCache>
                <c:formatCode>General</c:formatCode>
                <c:ptCount val="5"/>
                <c:pt idx="0">
                  <c:v>0.966666666666667</c:v>
                </c:pt>
                <c:pt idx="1">
                  <c:v>0.9</c:v>
                </c:pt>
                <c:pt idx="2">
                  <c:v>0.866666666666667</c:v>
                </c:pt>
                <c:pt idx="3">
                  <c:v>0.966666666666667</c:v>
                </c:pt>
                <c:pt idx="4">
                  <c:v>0.866666666666667</c:v>
                </c:pt>
              </c:numCache>
            </c:numRef>
          </c:val>
        </c:ser>
        <c:ser>
          <c:idx val="2"/>
          <c:order val="1"/>
          <c:tx>
            <c:strRef>
              <c:f>Sheet2!$P$1</c:f>
              <c:strCache>
                <c:ptCount val="1"/>
              </c:strCache>
            </c:strRef>
          </c:tx>
          <c:invertIfNegative val="0"/>
          <c:cat>
            <c:strRef>
              <c:f>Sheet2!$A$2:$A$6</c:f>
              <c:strCache>
                <c:ptCount val="5"/>
                <c:pt idx="0">
                  <c:v>Simple ($135)</c:v>
                </c:pt>
                <c:pt idx="1">
                  <c:v>Naïve 3 ($45)</c:v>
                </c:pt>
                <c:pt idx="2">
                  <c:v>Naïve 10 ($13.50)</c:v>
                </c:pt>
                <c:pt idx="3">
                  <c:v>Smart 2x2 ($33.75)</c:v>
                </c:pt>
                <c:pt idx="4">
                  <c:v>Smart 3x3 ($15.00)</c:v>
                </c:pt>
              </c:strCache>
            </c:strRef>
          </c:cat>
          <c:val>
            <c:numRef>
              <c:f>Sheet2!$P$2:$P$6</c:f>
              <c:numCache>
                <c:formatCode>General</c:formatCode>
                <c:ptCount val="5"/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73258752"/>
        <c:axId val="473260528"/>
      </c:barChart>
      <c:catAx>
        <c:axId val="47325875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2400"/>
            </a:pPr>
            <a:endParaRPr lang="en-US"/>
          </a:p>
        </c:txPr>
        <c:crossAx val="473260528"/>
        <c:crosses val="autoZero"/>
        <c:auto val="1"/>
        <c:lblAlgn val="ctr"/>
        <c:lblOffset val="100"/>
        <c:noMultiLvlLbl val="0"/>
      </c:catAx>
      <c:valAx>
        <c:axId val="473260528"/>
        <c:scaling>
          <c:orientation val="minMax"/>
          <c:max val="1.0"/>
          <c:min val="0.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sz="3200" dirty="0" smtClean="0"/>
                  <a:t>True</a:t>
                </a:r>
                <a:r>
                  <a:rPr lang="en-US" sz="3200" baseline="0" dirty="0" smtClean="0"/>
                  <a:t> Positive Rate</a:t>
                </a:r>
                <a:endParaRPr lang="en-US" sz="3200" dirty="0"/>
              </a:p>
            </c:rich>
          </c:tx>
          <c:layout>
            <c:manualLayout>
              <c:xMode val="edge"/>
              <c:yMode val="edge"/>
              <c:x val="0.0326533518442934"/>
              <c:y val="0.0313665834162949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spPr>
          <a:effectLst/>
        </c:spPr>
        <c:txPr>
          <a:bodyPr rot="0"/>
          <a:lstStyle/>
          <a:p>
            <a:pPr>
              <a:defRPr/>
            </a:pPr>
            <a:endParaRPr lang="en-US"/>
          </a:p>
        </c:txPr>
        <c:crossAx val="473258752"/>
        <c:crosses val="autoZero"/>
        <c:crossBetween val="between"/>
      </c:valAx>
    </c:plotArea>
    <c:legend>
      <c:legendPos val="b"/>
      <c:legendEntry>
        <c:idx val="1"/>
        <c:delete val="1"/>
      </c:legendEntry>
      <c:layout>
        <c:manualLayout>
          <c:xMode val="edge"/>
          <c:yMode val="edge"/>
          <c:x val="0.0250190071289713"/>
          <c:y val="0.880379421432382"/>
          <c:w val="0.955758432655543"/>
          <c:h val="0.0609281036438245"/>
        </c:manualLayout>
      </c:layout>
      <c:overlay val="0"/>
      <c:txPr>
        <a:bodyPr/>
        <a:lstStyle/>
        <a:p>
          <a:pPr>
            <a:defRPr sz="2400"/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400"/>
      </a:pPr>
      <a:endParaRPr lang="en-US"/>
    </a:p>
  </c:txPr>
  <c:externalData r:id="rId2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56042512623142"/>
          <c:y val="0.0510500807754443"/>
          <c:w val="0.814809505314078"/>
          <c:h val="0.81148512332565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Sheet2!$C$1</c:f>
              <c:strCache>
                <c:ptCount val="1"/>
                <c:pt idx="0">
                  <c:v>Tau</c:v>
                </c:pt>
              </c:strCache>
            </c:strRef>
          </c:tx>
          <c:spPr>
            <a:pattFill prst="dkHorz">
              <a:fgClr>
                <a:schemeClr val="accent2">
                  <a:lumMod val="75000"/>
                </a:schemeClr>
              </a:fgClr>
              <a:bgClr>
                <a:prstClr val="white"/>
              </a:bgClr>
            </a:pattFill>
          </c:spPr>
          <c:invertIfNegative val="0"/>
          <c:cat>
            <c:strRef>
              <c:f>Sheet2!$B$2:$B$6</c:f>
              <c:strCache>
                <c:ptCount val="5"/>
                <c:pt idx="0">
                  <c:v>square</c:v>
                </c:pt>
                <c:pt idx="1">
                  <c:v>size</c:v>
                </c:pt>
                <c:pt idx="2">
                  <c:v>danger</c:v>
                </c:pt>
                <c:pt idx="3">
                  <c:v>saturn</c:v>
                </c:pt>
                <c:pt idx="4">
                  <c:v>random</c:v>
                </c:pt>
              </c:strCache>
            </c:strRef>
          </c:cat>
          <c:val>
            <c:numRef>
              <c:f>Sheet2!$C$2:$C$6</c:f>
              <c:numCache>
                <c:formatCode>General</c:formatCode>
                <c:ptCount val="5"/>
                <c:pt idx="0">
                  <c:v>0.804493</c:v>
                </c:pt>
                <c:pt idx="1">
                  <c:v>0.781866</c:v>
                </c:pt>
                <c:pt idx="2">
                  <c:v>0.606619</c:v>
                </c:pt>
                <c:pt idx="3">
                  <c:v>-0.136907</c:v>
                </c:pt>
                <c:pt idx="4">
                  <c:v>-0.093095</c:v>
                </c:pt>
              </c:numCache>
            </c:numRef>
          </c:val>
        </c:ser>
        <c:ser>
          <c:idx val="1"/>
          <c:order val="1"/>
          <c:tx>
            <c:strRef>
              <c:f>Sheet2!$D$1</c:f>
              <c:strCache>
                <c:ptCount val="1"/>
                <c:pt idx="0">
                  <c:v>Tau-sample</c:v>
                </c:pt>
              </c:strCache>
            </c:strRef>
          </c:tx>
          <c:spPr>
            <a:solidFill>
              <a:schemeClr val="accent2">
                <a:lumMod val="40000"/>
                <a:lumOff val="60000"/>
              </a:schemeClr>
            </a:solidFill>
          </c:spPr>
          <c:invertIfNegative val="0"/>
          <c:errBars>
            <c:errBarType val="both"/>
            <c:errValType val="cust"/>
            <c:noEndCap val="0"/>
            <c:plus>
              <c:numRef>
                <c:f>Sheet2!$I$2:$I$6</c:f>
                <c:numCache>
                  <c:formatCode>General</c:formatCode>
                  <c:ptCount val="5"/>
                  <c:pt idx="0">
                    <c:v>0.128034106997577</c:v>
                  </c:pt>
                  <c:pt idx="1">
                    <c:v>0.0557688137726732</c:v>
                  </c:pt>
                  <c:pt idx="2">
                    <c:v>0.220221490814135</c:v>
                  </c:pt>
                  <c:pt idx="3">
                    <c:v>0.214605863489431</c:v>
                  </c:pt>
                  <c:pt idx="4">
                    <c:v>0.195131753192014</c:v>
                  </c:pt>
                </c:numCache>
              </c:numRef>
            </c:plus>
            <c:minus>
              <c:numRef>
                <c:f>Sheet2!$I$2:$I$6</c:f>
                <c:numCache>
                  <c:formatCode>General</c:formatCode>
                  <c:ptCount val="5"/>
                  <c:pt idx="0">
                    <c:v>0.128034106997577</c:v>
                  </c:pt>
                  <c:pt idx="1">
                    <c:v>0.0557688137726732</c:v>
                  </c:pt>
                  <c:pt idx="2">
                    <c:v>0.220221490814135</c:v>
                  </c:pt>
                  <c:pt idx="3">
                    <c:v>0.214605863489431</c:v>
                  </c:pt>
                  <c:pt idx="4">
                    <c:v>0.195131753192014</c:v>
                  </c:pt>
                </c:numCache>
              </c:numRef>
            </c:minus>
          </c:errBars>
          <c:cat>
            <c:strRef>
              <c:f>Sheet2!$B$2:$B$6</c:f>
              <c:strCache>
                <c:ptCount val="5"/>
                <c:pt idx="0">
                  <c:v>square</c:v>
                </c:pt>
                <c:pt idx="1">
                  <c:v>size</c:v>
                </c:pt>
                <c:pt idx="2">
                  <c:v>danger</c:v>
                </c:pt>
                <c:pt idx="3">
                  <c:v>saturn</c:v>
                </c:pt>
                <c:pt idx="4">
                  <c:v>random</c:v>
                </c:pt>
              </c:strCache>
            </c:strRef>
          </c:cat>
          <c:val>
            <c:numRef>
              <c:f>Sheet2!$D$2:$D$6</c:f>
              <c:numCache>
                <c:formatCode>General</c:formatCode>
                <c:ptCount val="5"/>
                <c:pt idx="0">
                  <c:v>0.802965</c:v>
                </c:pt>
                <c:pt idx="1">
                  <c:v>0.8058105</c:v>
                </c:pt>
                <c:pt idx="2">
                  <c:v>0.526322</c:v>
                </c:pt>
                <c:pt idx="3">
                  <c:v>-0.0492063</c:v>
                </c:pt>
                <c:pt idx="4">
                  <c:v>-0.103446666666667</c:v>
                </c:pt>
              </c:numCache>
            </c:numRef>
          </c:val>
        </c:ser>
        <c:ser>
          <c:idx val="2"/>
          <c:order val="2"/>
          <c:tx>
            <c:strRef>
              <c:f>Sheet2!$E$1</c:f>
              <c:strCache>
                <c:ptCount val="1"/>
                <c:pt idx="0">
                  <c:v>xxx</c:v>
                </c:pt>
              </c:strCache>
            </c:strRef>
          </c:tx>
          <c:invertIfNegative val="0"/>
          <c:cat>
            <c:strRef>
              <c:f>Sheet2!$B$2:$B$6</c:f>
              <c:strCache>
                <c:ptCount val="5"/>
                <c:pt idx="0">
                  <c:v>square</c:v>
                </c:pt>
                <c:pt idx="1">
                  <c:v>size</c:v>
                </c:pt>
                <c:pt idx="2">
                  <c:v>danger</c:v>
                </c:pt>
                <c:pt idx="3">
                  <c:v>saturn</c:v>
                </c:pt>
                <c:pt idx="4">
                  <c:v>random</c:v>
                </c:pt>
              </c:strCache>
            </c:strRef>
          </c:cat>
          <c:val>
            <c:numRef>
              <c:f>Sheet2!$E$2:$E$6</c:f>
              <c:numCache>
                <c:formatCode>General</c:formatCode>
                <c:ptCount val="5"/>
              </c:numCache>
            </c:numRef>
          </c:val>
        </c:ser>
        <c:ser>
          <c:idx val="3"/>
          <c:order val="3"/>
          <c:tx>
            <c:strRef>
              <c:f>Sheet2!$F$1</c:f>
              <c:strCache>
                <c:ptCount val="1"/>
                <c:pt idx="0">
                  <c:v>Kappa</c:v>
                </c:pt>
              </c:strCache>
            </c:strRef>
          </c:tx>
          <c:spPr>
            <a:pattFill prst="wdUpDiag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75000"/>
                </a:schemeClr>
              </a:bgClr>
            </a:pattFill>
          </c:spPr>
          <c:invertIfNegative val="0"/>
          <c:cat>
            <c:strRef>
              <c:f>Sheet2!$B$2:$B$6</c:f>
              <c:strCache>
                <c:ptCount val="5"/>
                <c:pt idx="0">
                  <c:v>square</c:v>
                </c:pt>
                <c:pt idx="1">
                  <c:v>size</c:v>
                </c:pt>
                <c:pt idx="2">
                  <c:v>danger</c:v>
                </c:pt>
                <c:pt idx="3">
                  <c:v>saturn</c:v>
                </c:pt>
                <c:pt idx="4">
                  <c:v>random</c:v>
                </c:pt>
              </c:strCache>
            </c:strRef>
          </c:cat>
          <c:val>
            <c:numRef>
              <c:f>Sheet2!$F$2:$F$6</c:f>
              <c:numCache>
                <c:formatCode>General</c:formatCode>
                <c:ptCount val="5"/>
                <c:pt idx="0">
                  <c:v>0.876032</c:v>
                </c:pt>
                <c:pt idx="1">
                  <c:v>0.876032</c:v>
                </c:pt>
                <c:pt idx="2">
                  <c:v>0.7000145</c:v>
                </c:pt>
                <c:pt idx="3">
                  <c:v>0.559858</c:v>
                </c:pt>
                <c:pt idx="4">
                  <c:v>0.339601</c:v>
                </c:pt>
              </c:numCache>
            </c:numRef>
          </c:val>
        </c:ser>
        <c:ser>
          <c:idx val="4"/>
          <c:order val="4"/>
          <c:tx>
            <c:strRef>
              <c:f>Sheet2!$G$1</c:f>
              <c:strCache>
                <c:ptCount val="1"/>
                <c:pt idx="0">
                  <c:v>Kappa-sample</c:v>
                </c:pt>
              </c:strCache>
            </c:strRef>
          </c:tx>
          <c:spPr>
            <a:pattFill prst="dkDnDiag">
              <a:fgClr>
                <a:schemeClr val="accent4">
                  <a:lumMod val="60000"/>
                  <a:lumOff val="40000"/>
                </a:schemeClr>
              </a:fgClr>
              <a:bgClr>
                <a:prstClr val="white"/>
              </a:bgClr>
            </a:pattFill>
          </c:spPr>
          <c:invertIfNegative val="0"/>
          <c:errBars>
            <c:errBarType val="both"/>
            <c:errValType val="cust"/>
            <c:noEndCap val="0"/>
            <c:plus>
              <c:numRef>
                <c:f>Sheet2!$J$2:$J$6</c:f>
                <c:numCache>
                  <c:formatCode>General</c:formatCode>
                  <c:ptCount val="5"/>
                  <c:pt idx="0">
                    <c:v>0.000437976679092142</c:v>
                  </c:pt>
                  <c:pt idx="1">
                    <c:v>0.000657837205461092</c:v>
                  </c:pt>
                  <c:pt idx="2">
                    <c:v>0.000991449626108701</c:v>
                  </c:pt>
                  <c:pt idx="3">
                    <c:v>0.00060135816520367</c:v>
                  </c:pt>
                  <c:pt idx="4">
                    <c:v>0.00242031699025837</c:v>
                  </c:pt>
                </c:numCache>
              </c:numRef>
            </c:plus>
            <c:minus>
              <c:numRef>
                <c:f>Sheet2!$J$2:$J$6</c:f>
                <c:numCache>
                  <c:formatCode>General</c:formatCode>
                  <c:ptCount val="5"/>
                  <c:pt idx="0">
                    <c:v>0.000437976679092142</c:v>
                  </c:pt>
                  <c:pt idx="1">
                    <c:v>0.000657837205461092</c:v>
                  </c:pt>
                  <c:pt idx="2">
                    <c:v>0.000991449626108701</c:v>
                  </c:pt>
                  <c:pt idx="3">
                    <c:v>0.00060135816520367</c:v>
                  </c:pt>
                  <c:pt idx="4">
                    <c:v>0.00242031699025837</c:v>
                  </c:pt>
                </c:numCache>
              </c:numRef>
            </c:minus>
          </c:errBars>
          <c:cat>
            <c:strRef>
              <c:f>Sheet2!$B$2:$B$6</c:f>
              <c:strCache>
                <c:ptCount val="5"/>
                <c:pt idx="0">
                  <c:v>square</c:v>
                </c:pt>
                <c:pt idx="1">
                  <c:v>size</c:v>
                </c:pt>
                <c:pt idx="2">
                  <c:v>danger</c:v>
                </c:pt>
                <c:pt idx="3">
                  <c:v>saturn</c:v>
                </c:pt>
                <c:pt idx="4">
                  <c:v>random</c:v>
                </c:pt>
              </c:strCache>
            </c:strRef>
          </c:cat>
          <c:val>
            <c:numRef>
              <c:f>Sheet2!$G$2:$G$6</c:f>
              <c:numCache>
                <c:formatCode>General</c:formatCode>
                <c:ptCount val="5"/>
                <c:pt idx="0">
                  <c:v>0.877181285714286</c:v>
                </c:pt>
                <c:pt idx="1">
                  <c:v>0.8429373</c:v>
                </c:pt>
                <c:pt idx="2">
                  <c:v>0.5567251</c:v>
                </c:pt>
                <c:pt idx="3">
                  <c:v>0.56182175</c:v>
                </c:pt>
                <c:pt idx="4">
                  <c:v>0.337915333333333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73056608"/>
        <c:axId val="473058928"/>
      </c:barChart>
      <c:catAx>
        <c:axId val="47305660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3200"/>
            </a:pPr>
            <a:endParaRPr lang="en-US"/>
          </a:p>
        </c:txPr>
        <c:crossAx val="473058928"/>
        <c:crosses val="autoZero"/>
        <c:auto val="1"/>
        <c:lblAlgn val="ctr"/>
        <c:lblOffset val="150"/>
        <c:noMultiLvlLbl val="0"/>
      </c:catAx>
      <c:valAx>
        <c:axId val="473058928"/>
        <c:scaling>
          <c:orientation val="minMax"/>
          <c:max val="1.0"/>
          <c:min val="-0.2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3200"/>
                </a:pPr>
                <a:r>
                  <a:rPr lang="en-US" sz="3200"/>
                  <a:t>Tau/Kappa</a:t>
                </a:r>
              </a:p>
            </c:rich>
          </c:tx>
          <c:layout>
            <c:manualLayout>
              <c:xMode val="edge"/>
              <c:yMode val="edge"/>
              <c:x val="0.00224215246636771"/>
              <c:y val="0.384452444252223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473056608"/>
        <c:crosses val="autoZero"/>
        <c:crossBetween val="between"/>
      </c:valAx>
    </c:plotArea>
    <c:legend>
      <c:legendPos val="b"/>
      <c:legendEntry>
        <c:idx val="2"/>
        <c:delete val="1"/>
      </c:legendEntry>
      <c:layout>
        <c:manualLayout>
          <c:xMode val="edge"/>
          <c:yMode val="edge"/>
          <c:x val="0.05"/>
          <c:y val="0.903892231564754"/>
          <c:w val="0.9"/>
          <c:h val="0.0961077684352461"/>
        </c:manualLayout>
      </c:layout>
      <c:overlay val="0"/>
      <c:txPr>
        <a:bodyPr/>
        <a:lstStyle/>
        <a:p>
          <a:pPr>
            <a:defRPr sz="2800"/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59287707713151"/>
          <c:y val="0.0249997656542932"/>
          <c:w val="0.809235258700797"/>
          <c:h val="0.64668213348331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Sheet2!$N$1</c:f>
              <c:strCache>
                <c:ptCount val="1"/>
                <c:pt idx="0">
                  <c:v>True Positives (Majority Vote)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</c:spPr>
          <c:invertIfNegative val="0"/>
          <c:cat>
            <c:strRef>
              <c:f>Sheet2!$A$2:$A$6</c:f>
              <c:strCache>
                <c:ptCount val="5"/>
                <c:pt idx="0">
                  <c:v>Simple ($135)</c:v>
                </c:pt>
                <c:pt idx="1">
                  <c:v>Naïve 3 ($45)</c:v>
                </c:pt>
                <c:pt idx="2">
                  <c:v>Naïve 10 ($13.50)</c:v>
                </c:pt>
                <c:pt idx="3">
                  <c:v>Smart 2x2 ($33.75)</c:v>
                </c:pt>
                <c:pt idx="4">
                  <c:v>Smart 3x3 ($15.00)</c:v>
                </c:pt>
              </c:strCache>
            </c:strRef>
          </c:cat>
          <c:val>
            <c:numRef>
              <c:f>Sheet2!$N$2:$N$6</c:f>
              <c:numCache>
                <c:formatCode>General</c:formatCode>
                <c:ptCount val="5"/>
                <c:pt idx="0">
                  <c:v>0.933333333333333</c:v>
                </c:pt>
                <c:pt idx="1">
                  <c:v>0.666666666666667</c:v>
                </c:pt>
                <c:pt idx="2">
                  <c:v>0.6</c:v>
                </c:pt>
                <c:pt idx="3">
                  <c:v>0.666666666666667</c:v>
                </c:pt>
                <c:pt idx="4">
                  <c:v>0.5</c:v>
                </c:pt>
              </c:numCache>
            </c:numRef>
          </c:val>
        </c:ser>
        <c:ser>
          <c:idx val="2"/>
          <c:order val="1"/>
          <c:tx>
            <c:strRef>
              <c:f>Sheet2!$P$1</c:f>
              <c:strCache>
                <c:ptCount val="1"/>
              </c:strCache>
            </c:strRef>
          </c:tx>
          <c:invertIfNegative val="0"/>
          <c:cat>
            <c:strRef>
              <c:f>Sheet2!$A$2:$A$6</c:f>
              <c:strCache>
                <c:ptCount val="5"/>
                <c:pt idx="0">
                  <c:v>Simple ($135)</c:v>
                </c:pt>
                <c:pt idx="1">
                  <c:v>Naïve 3 ($45)</c:v>
                </c:pt>
                <c:pt idx="2">
                  <c:v>Naïve 10 ($13.50)</c:v>
                </c:pt>
                <c:pt idx="3">
                  <c:v>Smart 2x2 ($33.75)</c:v>
                </c:pt>
                <c:pt idx="4">
                  <c:v>Smart 3x3 ($15.00)</c:v>
                </c:pt>
              </c:strCache>
            </c:strRef>
          </c:cat>
          <c:val>
            <c:numRef>
              <c:f>Sheet2!$P$2:$P$6</c:f>
              <c:numCache>
                <c:formatCode>General</c:formatCode>
                <c:ptCount val="5"/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72978144"/>
        <c:axId val="472980464"/>
      </c:barChart>
      <c:catAx>
        <c:axId val="47297814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2400"/>
            </a:pPr>
            <a:endParaRPr lang="en-US"/>
          </a:p>
        </c:txPr>
        <c:crossAx val="472980464"/>
        <c:crosses val="autoZero"/>
        <c:auto val="1"/>
        <c:lblAlgn val="ctr"/>
        <c:lblOffset val="100"/>
        <c:noMultiLvlLbl val="0"/>
      </c:catAx>
      <c:valAx>
        <c:axId val="472980464"/>
        <c:scaling>
          <c:orientation val="minMax"/>
          <c:max val="1.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sz="3200" dirty="0" smtClean="0"/>
                  <a:t>True</a:t>
                </a:r>
                <a:r>
                  <a:rPr lang="en-US" sz="3200" baseline="0" dirty="0" smtClean="0"/>
                  <a:t> Positive Rate</a:t>
                </a:r>
                <a:endParaRPr lang="en-US" sz="3200" dirty="0"/>
              </a:p>
            </c:rich>
          </c:tx>
          <c:layout>
            <c:manualLayout>
              <c:xMode val="edge"/>
              <c:yMode val="edge"/>
              <c:x val="0.0326533518442934"/>
              <c:y val="0.0313665834162949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472978144"/>
        <c:crosses val="autoZero"/>
        <c:crossBetween val="between"/>
      </c:valAx>
    </c:plotArea>
    <c:legend>
      <c:legendPos val="b"/>
      <c:legendEntry>
        <c:idx val="1"/>
        <c:delete val="1"/>
      </c:legendEntry>
      <c:layout>
        <c:manualLayout>
          <c:xMode val="edge"/>
          <c:yMode val="edge"/>
          <c:x val="0.0250190071289713"/>
          <c:y val="0.880379421432382"/>
          <c:w val="0.955758432655543"/>
          <c:h val="0.0609281036438245"/>
        </c:manualLayout>
      </c:layout>
      <c:overlay val="0"/>
      <c:txPr>
        <a:bodyPr/>
        <a:lstStyle/>
        <a:p>
          <a:pPr>
            <a:defRPr sz="2400"/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400"/>
      </a:pPr>
      <a:endParaRPr lang="en-US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6221CD-AA9C-DC44-9A80-D4FEC756E2DC}" type="datetimeFigureOut">
              <a:rPr lang="en-US" smtClean="0"/>
              <a:t>9/11/17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00B921-42D9-3E44-B011-9233F36DE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312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/Users/</a:t>
            </a:r>
            <a:r>
              <a:rPr lang="en-US" dirty="0" err="1" smtClean="0"/>
              <a:t>marcua</a:t>
            </a:r>
            <a:r>
              <a:rPr lang="en-US" dirty="0" smtClean="0"/>
              <a:t>/</a:t>
            </a:r>
            <a:r>
              <a:rPr lang="en-US" dirty="0" err="1" smtClean="0"/>
              <a:t>adamdata</a:t>
            </a:r>
            <a:r>
              <a:rPr lang="en-US" dirty="0" smtClean="0"/>
              <a:t>/documents/research/</a:t>
            </a:r>
            <a:r>
              <a:rPr lang="en-US" dirty="0" err="1" smtClean="0"/>
              <a:t>mturkoutrageous</a:t>
            </a:r>
            <a:r>
              <a:rPr lang="en-US" dirty="0" smtClean="0"/>
              <a:t>/vldb2011-sortjoin/data/sort-hybrid-</a:t>
            </a:r>
            <a:r>
              <a:rPr lang="en-US" dirty="0" err="1" smtClean="0"/>
              <a:t>squares.xlsx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0B921-42D9-3E44-B011-9233F36DE40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281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/Users/</a:t>
            </a:r>
            <a:r>
              <a:rPr lang="en-US" dirty="0" err="1" smtClean="0"/>
              <a:t>marcua</a:t>
            </a:r>
            <a:r>
              <a:rPr lang="en-US" dirty="0" smtClean="0"/>
              <a:t>/</a:t>
            </a:r>
            <a:r>
              <a:rPr lang="en-US" dirty="0" err="1" smtClean="0"/>
              <a:t>adamdata</a:t>
            </a:r>
            <a:r>
              <a:rPr lang="en-US" dirty="0" smtClean="0"/>
              <a:t>/documents/research/</a:t>
            </a:r>
            <a:r>
              <a:rPr lang="en-US" dirty="0" err="1" smtClean="0"/>
              <a:t>mturkoutrageous</a:t>
            </a:r>
            <a:r>
              <a:rPr lang="en-US" dirty="0" smtClean="0"/>
              <a:t>/vldb2011-sortjoin/data/sort-hybrid-</a:t>
            </a:r>
            <a:r>
              <a:rPr lang="en-US" dirty="0" err="1" smtClean="0"/>
              <a:t>squares.xlsx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0B921-42D9-3E44-B011-9233F36DE40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281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F1662-6179-6148-A7F8-A809DA3ED99D}" type="datetimeFigureOut">
              <a:rPr lang="en-US" smtClean="0"/>
              <a:t>9/11/17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2AEF0-B49C-E347-8FCB-72F071C79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12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F1662-6179-6148-A7F8-A809DA3ED99D}" type="datetimeFigureOut">
              <a:rPr lang="en-US" smtClean="0"/>
              <a:t>9/11/17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2AEF0-B49C-E347-8FCB-72F071C79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496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F1662-6179-6148-A7F8-A809DA3ED99D}" type="datetimeFigureOut">
              <a:rPr lang="en-US" smtClean="0"/>
              <a:t>9/11/17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2AEF0-B49C-E347-8FCB-72F071C79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177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F1662-6179-6148-A7F8-A809DA3ED99D}" type="datetimeFigureOut">
              <a:rPr lang="en-US" smtClean="0"/>
              <a:t>9/11/17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2AEF0-B49C-E347-8FCB-72F071C79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076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F1662-6179-6148-A7F8-A809DA3ED99D}" type="datetimeFigureOut">
              <a:rPr lang="en-US" smtClean="0"/>
              <a:t>9/11/17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2AEF0-B49C-E347-8FCB-72F071C79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871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F1662-6179-6148-A7F8-A809DA3ED99D}" type="datetimeFigureOut">
              <a:rPr lang="en-US" smtClean="0"/>
              <a:t>9/11/17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2AEF0-B49C-E347-8FCB-72F071C79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50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F1662-6179-6148-A7F8-A809DA3ED99D}" type="datetimeFigureOut">
              <a:rPr lang="en-US" smtClean="0"/>
              <a:t>9/11/17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2AEF0-B49C-E347-8FCB-72F071C79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15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F1662-6179-6148-A7F8-A809DA3ED99D}" type="datetimeFigureOut">
              <a:rPr lang="en-US" smtClean="0"/>
              <a:t>9/11/17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2AEF0-B49C-E347-8FCB-72F071C79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693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F1662-6179-6148-A7F8-A809DA3ED99D}" type="datetimeFigureOut">
              <a:rPr lang="en-US" smtClean="0"/>
              <a:t>9/11/17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2AEF0-B49C-E347-8FCB-72F071C79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191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F1662-6179-6148-A7F8-A809DA3ED99D}" type="datetimeFigureOut">
              <a:rPr lang="en-US" smtClean="0"/>
              <a:t>9/11/17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2AEF0-B49C-E347-8FCB-72F071C79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325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F1662-6179-6148-A7F8-A809DA3ED99D}" type="datetimeFigureOut">
              <a:rPr lang="en-US" smtClean="0"/>
              <a:t>9/11/17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2AEF0-B49C-E347-8FCB-72F071C79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087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DF1662-6179-6148-A7F8-A809DA3ED99D}" type="datetimeFigureOut">
              <a:rPr lang="en-US" smtClean="0"/>
              <a:t>9/11/17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42AEF0-B49C-E347-8FCB-72F071C79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687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chart" Target="../charts/char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chart" Target="../charts/char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hart" Target="../charts/char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Problems with batching 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some cases, same effect as batching can be achieved by simply reducing cost per task.</a:t>
            </a:r>
          </a:p>
          <a:p>
            <a:pPr lvl="1"/>
            <a:r>
              <a:rPr lang="en-US" dirty="0" smtClean="0"/>
              <a:t>Is this </a:t>
            </a:r>
            <a:r>
              <a:rPr lang="en-US" smtClean="0"/>
              <a:t>true</a:t>
            </a:r>
            <a:r>
              <a:rPr lang="en-US" smtClean="0"/>
              <a:t>?</a:t>
            </a:r>
            <a:endParaRPr lang="en-US" dirty="0" smtClean="0"/>
          </a:p>
          <a:p>
            <a:r>
              <a:rPr lang="en-US" dirty="0" smtClean="0"/>
              <a:t>How far can we go with this? </a:t>
            </a:r>
          </a:p>
          <a:p>
            <a:pPr lvl="1"/>
            <a:r>
              <a:rPr lang="en-US" dirty="0" smtClean="0"/>
              <a:t>Exploitative?</a:t>
            </a:r>
          </a:p>
        </p:txBody>
      </p:sp>
    </p:spTree>
    <p:extLst>
      <p:ext uri="{BB962C8B-B14F-4D97-AF65-F5344CB8AC3E}">
        <p14:creationId xmlns:p14="http://schemas.microsoft.com/office/powerpoint/2010/main" val="1950538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UDFs as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Instead of writing code for UDFs, can be described at a high level using Tasks</a:t>
            </a:r>
          </a:p>
          <a:p>
            <a:endParaRPr lang="en-US" dirty="0" smtClean="0"/>
          </a:p>
          <a:p>
            <a:r>
              <a:rPr lang="en-US" dirty="0" smtClean="0"/>
              <a:t>Tasks = High level-templates for commonly occurring crowd-operations </a:t>
            </a:r>
            <a:r>
              <a:rPr lang="en-US" dirty="0" smtClean="0"/>
              <a:t>and/or </a:t>
            </a:r>
            <a:r>
              <a:rPr lang="en-US" dirty="0" smtClean="0"/>
              <a:t>algorithms</a:t>
            </a:r>
          </a:p>
          <a:p>
            <a:endParaRPr lang="en-US" dirty="0"/>
          </a:p>
          <a:p>
            <a:r>
              <a:rPr lang="en-US" dirty="0" smtClean="0"/>
              <a:t>Filter, Generate, Sort, Joins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072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344" y="299759"/>
            <a:ext cx="6523253" cy="2477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100" dirty="0" smtClean="0">
                <a:latin typeface="Consolas"/>
                <a:cs typeface="Consolas"/>
              </a:rPr>
              <a:t>TASK </a:t>
            </a:r>
            <a:r>
              <a:rPr lang="en-US" sz="3100" dirty="0" err="1" smtClean="0">
                <a:latin typeface="Consolas"/>
                <a:cs typeface="Consolas"/>
              </a:rPr>
              <a:t>isSmiling</a:t>
            </a:r>
            <a:r>
              <a:rPr lang="en-US" sz="3100" dirty="0" smtClean="0">
                <a:latin typeface="Consolas"/>
                <a:cs typeface="Consolas"/>
              </a:rPr>
              <a:t>(picture)</a:t>
            </a:r>
          </a:p>
          <a:p>
            <a:r>
              <a:rPr lang="en-US" sz="3100" dirty="0" smtClean="0">
                <a:latin typeface="Consolas"/>
                <a:cs typeface="Consolas"/>
              </a:rPr>
              <a:t> Prompt: “&lt;</a:t>
            </a:r>
            <a:r>
              <a:rPr lang="en-US" sz="3100" dirty="0" err="1" smtClean="0">
                <a:latin typeface="Consolas"/>
                <a:cs typeface="Consolas"/>
              </a:rPr>
              <a:t>img</a:t>
            </a:r>
            <a:r>
              <a:rPr lang="en-US" sz="3100" dirty="0" smtClean="0">
                <a:latin typeface="Consolas"/>
                <a:cs typeface="Consolas"/>
              </a:rPr>
              <a:t> </a:t>
            </a:r>
            <a:r>
              <a:rPr lang="en-US" sz="3100" dirty="0" err="1" smtClean="0">
                <a:latin typeface="Consolas"/>
                <a:cs typeface="Consolas"/>
              </a:rPr>
              <a:t>src</a:t>
            </a:r>
            <a:r>
              <a:rPr lang="en-US" sz="3100" dirty="0" smtClean="0">
                <a:latin typeface="Consolas"/>
                <a:cs typeface="Consolas"/>
              </a:rPr>
              <a:t>=‘%s’&gt;&lt;</a:t>
            </a:r>
            <a:r>
              <a:rPr lang="en-US" sz="3100" dirty="0" err="1" smtClean="0">
                <a:latin typeface="Consolas"/>
                <a:cs typeface="Consolas"/>
              </a:rPr>
              <a:t>br</a:t>
            </a:r>
            <a:r>
              <a:rPr lang="en-US" sz="3100" dirty="0" smtClean="0">
                <a:latin typeface="Consolas"/>
                <a:cs typeface="Consolas"/>
              </a:rPr>
              <a:t>&gt;</a:t>
            </a:r>
          </a:p>
          <a:p>
            <a:r>
              <a:rPr lang="en-US" sz="3100" dirty="0" smtClean="0">
                <a:latin typeface="Consolas"/>
                <a:cs typeface="Consolas"/>
              </a:rPr>
              <a:t>          Is the cat above</a:t>
            </a:r>
          </a:p>
          <a:p>
            <a:r>
              <a:rPr lang="en-US" sz="3100" dirty="0">
                <a:latin typeface="Consolas"/>
                <a:cs typeface="Consolas"/>
              </a:rPr>
              <a:t> </a:t>
            </a:r>
            <a:r>
              <a:rPr lang="en-US" sz="3100" dirty="0" smtClean="0">
                <a:latin typeface="Consolas"/>
                <a:cs typeface="Consolas"/>
              </a:rPr>
              <a:t>         smiling?”, picture</a:t>
            </a:r>
          </a:p>
          <a:p>
            <a:r>
              <a:rPr lang="en-US" sz="3100" dirty="0" smtClean="0">
                <a:latin typeface="Consolas"/>
                <a:cs typeface="Consolas"/>
              </a:rPr>
              <a:t> Combiner: </a:t>
            </a:r>
            <a:r>
              <a:rPr lang="en-US" sz="3100" dirty="0" err="1" smtClean="0">
                <a:latin typeface="Consolas"/>
                <a:cs typeface="Consolas"/>
              </a:rPr>
              <a:t>MajorityVote</a:t>
            </a:r>
            <a:endParaRPr lang="en-US" sz="3100" dirty="0">
              <a:latin typeface="Consolas"/>
              <a:cs typeface="Consolas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7434614" y="817279"/>
            <a:ext cx="29533" cy="2495832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855934" y="3300283"/>
            <a:ext cx="1748796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Generate</a:t>
            </a:r>
          </a:p>
          <a:p>
            <a:r>
              <a:rPr lang="en-US" sz="3200" dirty="0" smtClean="0"/>
              <a:t>Sort</a:t>
            </a:r>
          </a:p>
          <a:p>
            <a:r>
              <a:rPr lang="en-US" sz="3200" dirty="0" smtClean="0"/>
              <a:t>Join</a:t>
            </a:r>
          </a:p>
          <a:p>
            <a:r>
              <a:rPr lang="en-US" sz="3200" dirty="0" smtClean="0"/>
              <a:t>Group</a:t>
            </a:r>
          </a:p>
          <a:p>
            <a:r>
              <a:rPr lang="en-US" sz="3200" dirty="0" smtClean="0"/>
              <a:t>…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972406" y="299759"/>
            <a:ext cx="3117760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Consolas"/>
                <a:cs typeface="Consolas"/>
              </a:rPr>
              <a:t> TYPE Filter: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30924" y="3362136"/>
            <a:ext cx="5632013" cy="3539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Note: here, a task is an interface description for a crowd operation PER ITEM, coupled with accuracy combiner PER ITEM …</a:t>
            </a:r>
          </a:p>
          <a:p>
            <a:endParaRPr lang="en-US" sz="2800" dirty="0"/>
          </a:p>
          <a:p>
            <a:r>
              <a:rPr lang="en-US" sz="2800" dirty="0" smtClean="0">
                <a:solidFill>
                  <a:srgbClr val="800000"/>
                </a:solidFill>
              </a:rPr>
              <a:t>In </a:t>
            </a:r>
            <a:r>
              <a:rPr lang="en-US" sz="2800" dirty="0" err="1" smtClean="0">
                <a:solidFill>
                  <a:srgbClr val="800000"/>
                </a:solidFill>
              </a:rPr>
              <a:t>Crowdscreen</a:t>
            </a:r>
            <a:r>
              <a:rPr lang="en-US" sz="2800" dirty="0" smtClean="0">
                <a:solidFill>
                  <a:srgbClr val="800000"/>
                </a:solidFill>
              </a:rPr>
              <a:t>, we had accuracy OVERALL and we expected the system to guarantee it.</a:t>
            </a:r>
            <a:endParaRPr lang="en-US" sz="2800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53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QualityAdjust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Alternative to </a:t>
            </a:r>
            <a:r>
              <a:rPr lang="en-US" dirty="0" err="1" smtClean="0"/>
              <a:t>MajorityVote</a:t>
            </a:r>
            <a:r>
              <a:rPr lang="en-US" dirty="0" smtClean="0"/>
              <a:t> for the Combiner</a:t>
            </a:r>
          </a:p>
          <a:p>
            <a:endParaRPr lang="en-US" dirty="0"/>
          </a:p>
          <a:p>
            <a:r>
              <a:rPr lang="en-US" dirty="0" smtClean="0"/>
              <a:t>Yet </a:t>
            </a:r>
            <a:r>
              <a:rPr lang="en-US" dirty="0" smtClean="0"/>
              <a:t>another primitive they leverage from prior work</a:t>
            </a:r>
          </a:p>
          <a:p>
            <a:pPr lvl="1"/>
            <a:r>
              <a:rPr lang="en-US" dirty="0" smtClean="0"/>
              <a:t>Using the EM (Expectation Maximization) algorithm</a:t>
            </a:r>
          </a:p>
          <a:p>
            <a:pPr lvl="1"/>
            <a:r>
              <a:rPr lang="en-US" dirty="0" smtClean="0"/>
              <a:t>Repeated iterations until convergence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911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4377" y="847979"/>
            <a:ext cx="2189811" cy="15054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8048" y="3908725"/>
            <a:ext cx="1746865" cy="150549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3539" y="2553806"/>
            <a:ext cx="427232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Is the cat above smiling?</a:t>
            </a:r>
            <a:endParaRPr lang="en-US" sz="3200" dirty="0"/>
          </a:p>
        </p:txBody>
      </p:sp>
      <p:sp>
        <p:nvSpPr>
          <p:cNvPr id="7" name="Rectangle 6"/>
          <p:cNvSpPr/>
          <p:nvPr/>
        </p:nvSpPr>
        <p:spPr>
          <a:xfrm>
            <a:off x="6302911" y="2553806"/>
            <a:ext cx="826910" cy="584776"/>
          </a:xfrm>
          <a:prstGeom prst="rect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Yes</a:t>
            </a:r>
            <a:endParaRPr lang="en-US" sz="3200" dirty="0"/>
          </a:p>
        </p:txBody>
      </p:sp>
      <p:sp>
        <p:nvSpPr>
          <p:cNvPr id="8" name="Rectangle 7"/>
          <p:cNvSpPr/>
          <p:nvPr/>
        </p:nvSpPr>
        <p:spPr>
          <a:xfrm>
            <a:off x="7503714" y="2543755"/>
            <a:ext cx="826910" cy="584776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No</a:t>
            </a:r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723539" y="5458524"/>
            <a:ext cx="427232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Is the cat above smiling?</a:t>
            </a:r>
            <a:endParaRPr lang="en-US" sz="3200" dirty="0"/>
          </a:p>
        </p:txBody>
      </p:sp>
      <p:sp>
        <p:nvSpPr>
          <p:cNvPr id="10" name="Rectangle 9"/>
          <p:cNvSpPr/>
          <p:nvPr/>
        </p:nvSpPr>
        <p:spPr>
          <a:xfrm>
            <a:off x="6302911" y="5458524"/>
            <a:ext cx="826910" cy="584776"/>
          </a:xfrm>
          <a:prstGeom prst="rect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Yes</a:t>
            </a:r>
            <a:endParaRPr lang="en-US" sz="3200" dirty="0"/>
          </a:p>
        </p:txBody>
      </p:sp>
      <p:sp>
        <p:nvSpPr>
          <p:cNvPr id="11" name="Rectangle 10"/>
          <p:cNvSpPr/>
          <p:nvPr/>
        </p:nvSpPr>
        <p:spPr>
          <a:xfrm>
            <a:off x="7503714" y="5448473"/>
            <a:ext cx="826910" cy="584776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No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69361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Template: Generative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81826"/>
            <a:ext cx="8229600" cy="5044338"/>
          </a:xfrm>
        </p:spPr>
        <p:txBody>
          <a:bodyPr/>
          <a:lstStyle/>
          <a:p>
            <a:r>
              <a:rPr lang="en-US" dirty="0" smtClean="0"/>
              <a:t>Goal: </a:t>
            </a:r>
            <a:r>
              <a:rPr lang="en-US" dirty="0" smtClean="0"/>
              <a:t>labels</a:t>
            </a:r>
            <a:r>
              <a:rPr lang="en-US" dirty="0" smtClean="0"/>
              <a:t>, text passages, </a:t>
            </a:r>
            <a:r>
              <a:rPr lang="en-US" dirty="0" smtClean="0"/>
              <a:t>categories, </a:t>
            </a:r>
            <a:r>
              <a:rPr lang="en-US" dirty="0" smtClean="0"/>
              <a:t>open-ended answers </a:t>
            </a:r>
            <a:endParaRPr lang="en-US" dirty="0" smtClean="0"/>
          </a:p>
          <a:p>
            <a:pPr lvl="1"/>
            <a:r>
              <a:rPr lang="en-US" dirty="0" smtClean="0"/>
              <a:t>Anything beyond binary</a:t>
            </a:r>
            <a:endParaRPr lang="en-US" dirty="0" smtClean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155" y="2680190"/>
            <a:ext cx="7304375" cy="3957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36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 its heart…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Generate/Filter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equence of questions (one per tuple)</a:t>
            </a:r>
          </a:p>
          <a:p>
            <a:pPr lvl="1"/>
            <a:r>
              <a:rPr lang="en-US" dirty="0" smtClean="0"/>
              <a:t>“procedure” for solving each question</a:t>
            </a:r>
          </a:p>
          <a:p>
            <a:pPr lvl="1"/>
            <a:r>
              <a:rPr lang="en-US" dirty="0" smtClean="0"/>
              <a:t>per question cost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er question procedure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Sort/Join is different…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73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SORTS/JOINS is somewhat confusing…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1601" y="1417638"/>
            <a:ext cx="4897671" cy="1272623"/>
          </a:xfrm>
          <a:prstGeom prst="rect">
            <a:avLst/>
          </a:prstGeom>
          <a:ln w="22225"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202" y="2593835"/>
            <a:ext cx="6819133" cy="19856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3950" y="4579483"/>
            <a:ext cx="85328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</a:rPr>
              <a:t>This is no longer a task PER ITEM; you’re sorting a group of items!</a:t>
            </a:r>
          </a:p>
          <a:p>
            <a:endParaRPr lang="en-US" sz="2400" dirty="0">
              <a:solidFill>
                <a:srgbClr val="800000"/>
              </a:solidFill>
            </a:endParaRPr>
          </a:p>
          <a:p>
            <a:r>
              <a:rPr lang="en-US" sz="2400" dirty="0" smtClean="0"/>
              <a:t>Why specify accuracy (i.e., combiner function) for FILTER but not for RANK? </a:t>
            </a:r>
          </a:p>
          <a:p>
            <a:endParaRPr lang="en-US" sz="2400" dirty="0"/>
          </a:p>
          <a:p>
            <a:r>
              <a:rPr lang="en-US" sz="2400" dirty="0" smtClean="0">
                <a:solidFill>
                  <a:srgbClr val="0000FF"/>
                </a:solidFill>
              </a:rPr>
              <a:t>What guarantees will you get? How much are you spending?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9138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Joins: the possibly clause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050" y="1417638"/>
            <a:ext cx="5563581" cy="155207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1567816" y="3770777"/>
            <a:ext cx="572181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Is this confusing? 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 smtClean="0"/>
          </a:p>
          <a:p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2091155" y="3015942"/>
            <a:ext cx="48007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Akin to “hints” for the optimizer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4675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Joins: the possibly clause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050" y="1417638"/>
            <a:ext cx="5563581" cy="155207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1567816" y="3749457"/>
            <a:ext cx="572181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Is this confusing</a:t>
            </a:r>
            <a:r>
              <a:rPr lang="en-US" sz="2800" dirty="0" smtClean="0"/>
              <a:t>?</a:t>
            </a:r>
          </a:p>
          <a:p>
            <a:endParaRPr lang="en-US" sz="2800" dirty="0"/>
          </a:p>
          <a:p>
            <a:r>
              <a:rPr lang="en-US" sz="2800" dirty="0" smtClean="0"/>
              <a:t>Possibly doesn’t mean “possibly” the predicate is true; it instead means ”surely”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but the system can choose to use it or not. </a:t>
            </a:r>
            <a:endParaRPr lang="en-US" sz="28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2091155" y="3015942"/>
            <a:ext cx="48007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Akin to “hints” for the optimizer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94920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8600" y="1143000"/>
            <a:ext cx="8534400" cy="4191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4" name="Rectangle 173"/>
          <p:cNvSpPr/>
          <p:nvPr/>
        </p:nvSpPr>
        <p:spPr>
          <a:xfrm>
            <a:off x="381000" y="2591594"/>
            <a:ext cx="1828800" cy="2514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28600" y="76200"/>
            <a:ext cx="33528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MTurk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1600200" y="1524000"/>
            <a:ext cx="40386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Statistics Manager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5791200" y="1524000"/>
            <a:ext cx="22860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Query Optimizer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5334000" y="2590800"/>
            <a:ext cx="2743200" cy="2590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en-US" sz="2400" dirty="0" smtClean="0"/>
              <a:t>Executor</a:t>
            </a:r>
            <a:endParaRPr lang="en-US" sz="2400" dirty="0"/>
          </a:p>
        </p:txBody>
      </p:sp>
      <p:sp>
        <p:nvSpPr>
          <p:cNvPr id="9" name="Can 8"/>
          <p:cNvSpPr/>
          <p:nvPr/>
        </p:nvSpPr>
        <p:spPr>
          <a:xfrm>
            <a:off x="4572000" y="6096000"/>
            <a:ext cx="4191000" cy="685800"/>
          </a:xfrm>
          <a:prstGeom prst="ca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DB</a:t>
            </a:r>
            <a:endParaRPr lang="en-US" sz="3200" dirty="0"/>
          </a:p>
        </p:txBody>
      </p:sp>
      <p:grpSp>
        <p:nvGrpSpPr>
          <p:cNvPr id="114" name="Group 113"/>
          <p:cNvGrpSpPr/>
          <p:nvPr/>
        </p:nvGrpSpPr>
        <p:grpSpPr>
          <a:xfrm>
            <a:off x="5715000" y="2819400"/>
            <a:ext cx="1295400" cy="1981200"/>
            <a:chOff x="5562600" y="2895600"/>
            <a:chExt cx="1295400" cy="1981200"/>
          </a:xfrm>
        </p:grpSpPr>
        <p:sp>
          <p:nvSpPr>
            <p:cNvPr id="12" name="Rectangle 11"/>
            <p:cNvSpPr/>
            <p:nvPr/>
          </p:nvSpPr>
          <p:spPr>
            <a:xfrm>
              <a:off x="5562600" y="3429000"/>
              <a:ext cx="457200" cy="6096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sz="4400" dirty="0" smtClean="0">
                  <a:solidFill>
                    <a:schemeClr val="tx1"/>
                  </a:solidFill>
                </a:rPr>
                <a:t>σ</a:t>
              </a:r>
              <a:endParaRPr lang="en-US" sz="4400" dirty="0">
                <a:solidFill>
                  <a:schemeClr val="tx1"/>
                </a:solidFill>
              </a:endParaRPr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5943600" y="2895600"/>
              <a:ext cx="457200" cy="381000"/>
              <a:chOff x="6248400" y="381000"/>
              <a:chExt cx="457200" cy="381000"/>
            </a:xfrm>
          </p:grpSpPr>
          <p:sp>
            <p:nvSpPr>
              <p:cNvPr id="13" name="Isosceles Triangle 12"/>
              <p:cNvSpPr/>
              <p:nvPr/>
            </p:nvSpPr>
            <p:spPr>
              <a:xfrm rot="5400000">
                <a:off x="6172200" y="457200"/>
                <a:ext cx="381000" cy="228600"/>
              </a:xfrm>
              <a:prstGeom prst="triangle">
                <a:avLst/>
              </a:prstGeom>
              <a:no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Isosceles Triangle 13"/>
              <p:cNvSpPr/>
              <p:nvPr/>
            </p:nvSpPr>
            <p:spPr>
              <a:xfrm rot="16200000">
                <a:off x="6400800" y="457200"/>
                <a:ext cx="381000" cy="228600"/>
              </a:xfrm>
              <a:prstGeom prst="triangle">
                <a:avLst/>
              </a:prstGeom>
              <a:no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7" name="Straight Connector 16"/>
            <p:cNvCxnSpPr/>
            <p:nvPr/>
          </p:nvCxnSpPr>
          <p:spPr>
            <a:xfrm rot="5400000">
              <a:off x="5714603" y="3429397"/>
              <a:ext cx="229394" cy="762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endCxn id="20" idx="0"/>
            </p:cNvCxnSpPr>
            <p:nvPr/>
          </p:nvCxnSpPr>
          <p:spPr>
            <a:xfrm rot="16200000" flipH="1">
              <a:off x="6058297" y="3696097"/>
              <a:ext cx="913606" cy="2286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/>
            <p:cNvSpPr/>
            <p:nvPr/>
          </p:nvSpPr>
          <p:spPr>
            <a:xfrm>
              <a:off x="6400800" y="4267200"/>
              <a:ext cx="457200" cy="6096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solidFill>
                    <a:schemeClr val="tx1"/>
                  </a:solidFill>
                </a:rPr>
                <a:t>B</a:t>
              </a:r>
              <a:endParaRPr lang="en-US" sz="4400" dirty="0">
                <a:solidFill>
                  <a:schemeClr val="tx1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562600" y="4267200"/>
              <a:ext cx="457200" cy="6096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>
                  <a:solidFill>
                    <a:schemeClr val="tx1"/>
                  </a:solidFill>
                </a:rPr>
                <a:t>A</a:t>
              </a:r>
              <a:endParaRPr lang="en-US" sz="44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Straight Connector 24"/>
            <p:cNvCxnSpPr>
              <a:stCxn id="12" idx="2"/>
              <a:endCxn id="21" idx="0"/>
            </p:cNvCxnSpPr>
            <p:nvPr/>
          </p:nvCxnSpPr>
          <p:spPr>
            <a:xfrm rot="5400000">
              <a:off x="5676900" y="4152900"/>
              <a:ext cx="2286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Rectangle 55"/>
          <p:cNvSpPr/>
          <p:nvPr/>
        </p:nvSpPr>
        <p:spPr>
          <a:xfrm>
            <a:off x="457199" y="2820194"/>
            <a:ext cx="1591249" cy="4572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HIT Compiler</a:t>
            </a:r>
            <a:endParaRPr lang="en-US" sz="2000" dirty="0"/>
          </a:p>
        </p:txBody>
      </p:sp>
      <p:sp>
        <p:nvSpPr>
          <p:cNvPr id="68" name="Rectangle 67"/>
          <p:cNvSpPr/>
          <p:nvPr/>
        </p:nvSpPr>
        <p:spPr>
          <a:xfrm>
            <a:off x="3124200" y="2590800"/>
            <a:ext cx="1371600" cy="2590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en-US" sz="2000" dirty="0" smtClean="0"/>
              <a:t>Task Manager</a:t>
            </a:r>
            <a:endParaRPr lang="en-US" sz="2000" dirty="0"/>
          </a:p>
        </p:txBody>
      </p:sp>
      <p:grpSp>
        <p:nvGrpSpPr>
          <p:cNvPr id="51" name="Group 50"/>
          <p:cNvGrpSpPr/>
          <p:nvPr/>
        </p:nvGrpSpPr>
        <p:grpSpPr>
          <a:xfrm>
            <a:off x="3276600" y="2743994"/>
            <a:ext cx="1066800" cy="1751806"/>
            <a:chOff x="5867400" y="228600"/>
            <a:chExt cx="533400" cy="990600"/>
          </a:xfrm>
        </p:grpSpPr>
        <p:cxnSp>
          <p:nvCxnSpPr>
            <p:cNvPr id="52" name="Straight Connector 51"/>
            <p:cNvCxnSpPr/>
            <p:nvPr/>
          </p:nvCxnSpPr>
          <p:spPr>
            <a:xfrm rot="5400000">
              <a:off x="5372100" y="723900"/>
              <a:ext cx="9906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rot="5400000">
              <a:off x="5905500" y="723900"/>
              <a:ext cx="9906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" name="TextBox 62"/>
          <p:cNvSpPr txBox="1"/>
          <p:nvPr/>
        </p:nvSpPr>
        <p:spPr>
          <a:xfrm>
            <a:off x="3352800" y="2895600"/>
            <a:ext cx="1066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Task</a:t>
            </a:r>
            <a:r>
              <a:rPr lang="en-US" sz="2800" baseline="-25000" dirty="0" smtClean="0"/>
              <a:t>4</a:t>
            </a:r>
          </a:p>
          <a:p>
            <a:r>
              <a:rPr lang="en-US" sz="2800" dirty="0" smtClean="0"/>
              <a:t>Task</a:t>
            </a:r>
            <a:r>
              <a:rPr lang="en-US" sz="2800" baseline="-25000" dirty="0" smtClean="0"/>
              <a:t>5</a:t>
            </a:r>
          </a:p>
          <a:p>
            <a:r>
              <a:rPr lang="en-US" sz="2800" dirty="0" smtClean="0"/>
              <a:t>Task</a:t>
            </a:r>
            <a:r>
              <a:rPr lang="en-US" sz="2800" baseline="-25000" dirty="0" smtClean="0"/>
              <a:t>6</a:t>
            </a:r>
            <a:endParaRPr lang="en-US" sz="2800" baseline="-25000" dirty="0"/>
          </a:p>
        </p:txBody>
      </p:sp>
      <p:cxnSp>
        <p:nvCxnSpPr>
          <p:cNvPr id="73" name="Straight Arrow Connector 72"/>
          <p:cNvCxnSpPr/>
          <p:nvPr/>
        </p:nvCxnSpPr>
        <p:spPr>
          <a:xfrm rot="5400000">
            <a:off x="5866606" y="5715000"/>
            <a:ext cx="762794" cy="79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4267200" y="5486400"/>
            <a:ext cx="1893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Saved Results</a:t>
            </a:r>
            <a:endParaRPr lang="en-US" sz="2400" dirty="0"/>
          </a:p>
        </p:txBody>
      </p:sp>
      <p:cxnSp>
        <p:nvCxnSpPr>
          <p:cNvPr id="76" name="Straight Arrow Connector 75"/>
          <p:cNvCxnSpPr/>
          <p:nvPr/>
        </p:nvCxnSpPr>
        <p:spPr>
          <a:xfrm rot="5400000" flipH="1" flipV="1">
            <a:off x="5142706" y="2324100"/>
            <a:ext cx="534194" cy="794"/>
          </a:xfrm>
          <a:prstGeom prst="straightConnector1">
            <a:avLst/>
          </a:prstGeom>
          <a:ln w="28575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rot="5400000" flipH="1" flipV="1">
            <a:off x="3696097" y="2324497"/>
            <a:ext cx="533400" cy="794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rot="5400000" flipH="1" flipV="1">
            <a:off x="1639094" y="2324100"/>
            <a:ext cx="533400" cy="1588"/>
          </a:xfrm>
          <a:prstGeom prst="straightConnector1">
            <a:avLst/>
          </a:prstGeom>
          <a:ln w="28575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rot="10800000">
            <a:off x="4495800" y="4648200"/>
            <a:ext cx="838200" cy="1588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rot="10800000" flipV="1">
            <a:off x="2057400" y="4648200"/>
            <a:ext cx="1066800" cy="794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 rot="5400000" flipH="1" flipV="1">
            <a:off x="-189706" y="1714500"/>
            <a:ext cx="2209006" cy="794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Rounded Rectangular Callout 115"/>
          <p:cNvSpPr/>
          <p:nvPr/>
        </p:nvSpPr>
        <p:spPr>
          <a:xfrm>
            <a:off x="6934200" y="2743994"/>
            <a:ext cx="2057400" cy="1219200"/>
          </a:xfrm>
          <a:prstGeom prst="wedgeRoundRectCallout">
            <a:avLst>
              <a:gd name="adj1" fmla="val -60665"/>
              <a:gd name="adj2" fmla="val -24416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5" name="Straight Arrow Connector 94"/>
          <p:cNvCxnSpPr>
            <a:stCxn id="56" idx="3"/>
          </p:cNvCxnSpPr>
          <p:nvPr/>
        </p:nvCxnSpPr>
        <p:spPr>
          <a:xfrm flipV="1">
            <a:off x="2048448" y="3048000"/>
            <a:ext cx="1075752" cy="794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7162800" y="2896394"/>
            <a:ext cx="457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</a:t>
            </a:r>
            <a:r>
              <a:rPr lang="en-US" sz="2000" baseline="-25000" dirty="0" smtClean="0"/>
              <a:t>1</a:t>
            </a:r>
          </a:p>
          <a:p>
            <a:r>
              <a:rPr lang="en-US" sz="2000" dirty="0" smtClean="0"/>
              <a:t>a</a:t>
            </a:r>
            <a:r>
              <a:rPr lang="en-US" sz="2000" baseline="-25000" dirty="0" smtClean="0"/>
              <a:t>2</a:t>
            </a:r>
            <a:endParaRPr lang="en-US" sz="2000" baseline="-25000" dirty="0"/>
          </a:p>
        </p:txBody>
      </p:sp>
      <p:sp>
        <p:nvSpPr>
          <p:cNvPr id="60" name="TextBox 59"/>
          <p:cNvSpPr txBox="1"/>
          <p:nvPr/>
        </p:nvSpPr>
        <p:spPr>
          <a:xfrm>
            <a:off x="7162800" y="3582194"/>
            <a:ext cx="609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i</a:t>
            </a:r>
            <a:r>
              <a:rPr lang="en-US" sz="2000" dirty="0" err="1" smtClean="0"/>
              <a:t>n</a:t>
            </a:r>
            <a:r>
              <a:rPr lang="en-US" sz="2000" baseline="-25000" dirty="0" err="1" smtClean="0"/>
              <a:t>A</a:t>
            </a:r>
            <a:endParaRPr lang="en-US" sz="2000" baseline="-25000" dirty="0"/>
          </a:p>
        </p:txBody>
      </p:sp>
      <p:sp>
        <p:nvSpPr>
          <p:cNvPr id="61" name="TextBox 60"/>
          <p:cNvSpPr txBox="1"/>
          <p:nvPr/>
        </p:nvSpPr>
        <p:spPr>
          <a:xfrm>
            <a:off x="8305800" y="3582194"/>
            <a:ext cx="609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i</a:t>
            </a:r>
            <a:r>
              <a:rPr lang="en-US" sz="2000" dirty="0" err="1" smtClean="0"/>
              <a:t>n</a:t>
            </a:r>
            <a:r>
              <a:rPr lang="en-US" sz="2000" baseline="-25000" dirty="0" err="1" smtClean="0"/>
              <a:t>B</a:t>
            </a:r>
            <a:endParaRPr lang="en-US" sz="2000" baseline="-25000" dirty="0"/>
          </a:p>
        </p:txBody>
      </p:sp>
      <p:grpSp>
        <p:nvGrpSpPr>
          <p:cNvPr id="64" name="Group 63"/>
          <p:cNvGrpSpPr/>
          <p:nvPr/>
        </p:nvGrpSpPr>
        <p:grpSpPr>
          <a:xfrm>
            <a:off x="8305800" y="2896394"/>
            <a:ext cx="457200" cy="685800"/>
            <a:chOff x="5867400" y="228600"/>
            <a:chExt cx="533400" cy="990600"/>
          </a:xfrm>
        </p:grpSpPr>
        <p:cxnSp>
          <p:nvCxnSpPr>
            <p:cNvPr id="65" name="Straight Connector 64"/>
            <p:cNvCxnSpPr/>
            <p:nvPr/>
          </p:nvCxnSpPr>
          <p:spPr>
            <a:xfrm rot="5400000">
              <a:off x="5372100" y="723900"/>
              <a:ext cx="9906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rot="5400000">
              <a:off x="5905500" y="723900"/>
              <a:ext cx="9906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/>
          <p:cNvSpPr txBox="1"/>
          <p:nvPr/>
        </p:nvSpPr>
        <p:spPr>
          <a:xfrm>
            <a:off x="8305800" y="3257490"/>
            <a:ext cx="457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b</a:t>
            </a:r>
            <a:r>
              <a:rPr lang="en-US" sz="2000" baseline="-25000" dirty="0" smtClean="0"/>
              <a:t>1</a:t>
            </a:r>
            <a:endParaRPr lang="en-US" sz="2000" baseline="-25000" dirty="0"/>
          </a:p>
        </p:txBody>
      </p:sp>
      <p:grpSp>
        <p:nvGrpSpPr>
          <p:cNvPr id="32" name="Group 31"/>
          <p:cNvGrpSpPr/>
          <p:nvPr/>
        </p:nvGrpSpPr>
        <p:grpSpPr>
          <a:xfrm>
            <a:off x="7772400" y="3048794"/>
            <a:ext cx="457200" cy="381000"/>
            <a:chOff x="6248400" y="381000"/>
            <a:chExt cx="457200" cy="381000"/>
          </a:xfrm>
        </p:grpSpPr>
        <p:sp>
          <p:nvSpPr>
            <p:cNvPr id="33" name="Isosceles Triangle 32"/>
            <p:cNvSpPr/>
            <p:nvPr/>
          </p:nvSpPr>
          <p:spPr>
            <a:xfrm rot="5400000">
              <a:off x="6172200" y="457200"/>
              <a:ext cx="381000" cy="228600"/>
            </a:xfrm>
            <a:prstGeom prst="triangl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34" name="Isosceles Triangle 33"/>
            <p:cNvSpPr/>
            <p:nvPr/>
          </p:nvSpPr>
          <p:spPr>
            <a:xfrm rot="16200000">
              <a:off x="6400800" y="457200"/>
              <a:ext cx="381000" cy="228600"/>
            </a:xfrm>
            <a:prstGeom prst="triangl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7162800" y="2896394"/>
            <a:ext cx="457200" cy="685800"/>
            <a:chOff x="5867400" y="228600"/>
            <a:chExt cx="533400" cy="990600"/>
          </a:xfrm>
        </p:grpSpPr>
        <p:cxnSp>
          <p:nvCxnSpPr>
            <p:cNvPr id="38" name="Straight Connector 37"/>
            <p:cNvCxnSpPr/>
            <p:nvPr/>
          </p:nvCxnSpPr>
          <p:spPr>
            <a:xfrm rot="5400000">
              <a:off x="5372100" y="723900"/>
              <a:ext cx="9906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rot="5400000">
              <a:off x="5905500" y="723900"/>
              <a:ext cx="9906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7" name="Straight Arrow Connector 126"/>
          <p:cNvCxnSpPr/>
          <p:nvPr/>
        </p:nvCxnSpPr>
        <p:spPr>
          <a:xfrm rot="5400000">
            <a:off x="6439694" y="2324894"/>
            <a:ext cx="532606" cy="79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 rot="5400000">
            <a:off x="-37306" y="1713706"/>
            <a:ext cx="2209800" cy="1588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/>
          <p:cNvSpPr txBox="1"/>
          <p:nvPr/>
        </p:nvSpPr>
        <p:spPr>
          <a:xfrm rot="16200000">
            <a:off x="-5919" y="1521780"/>
            <a:ext cx="11769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Compiled</a:t>
            </a:r>
          </a:p>
          <a:p>
            <a:pPr algn="ctr"/>
            <a:r>
              <a:rPr lang="en-US" sz="2000" dirty="0" smtClean="0"/>
              <a:t>HITs</a:t>
            </a:r>
            <a:endParaRPr lang="en-US" sz="2000" dirty="0"/>
          </a:p>
        </p:txBody>
      </p:sp>
      <p:sp>
        <p:nvSpPr>
          <p:cNvPr id="146" name="TextBox 145"/>
          <p:cNvSpPr txBox="1"/>
          <p:nvPr/>
        </p:nvSpPr>
        <p:spPr>
          <a:xfrm rot="5400000">
            <a:off x="648698" y="1664411"/>
            <a:ext cx="12889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HIT results</a:t>
            </a:r>
            <a:endParaRPr lang="en-US" sz="2000" dirty="0"/>
          </a:p>
        </p:txBody>
      </p:sp>
      <p:cxnSp>
        <p:nvCxnSpPr>
          <p:cNvPr id="151" name="Straight Arrow Connector 150"/>
          <p:cNvCxnSpPr/>
          <p:nvPr/>
        </p:nvCxnSpPr>
        <p:spPr>
          <a:xfrm rot="10800000">
            <a:off x="4495800" y="3048000"/>
            <a:ext cx="838200" cy="1588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/>
          <p:cNvCxnSpPr/>
          <p:nvPr/>
        </p:nvCxnSpPr>
        <p:spPr>
          <a:xfrm flipV="1">
            <a:off x="1260840" y="3277394"/>
            <a:ext cx="0" cy="1295400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457200" y="4420394"/>
            <a:ext cx="1600201" cy="4572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Task Cache</a:t>
            </a:r>
            <a:endParaRPr lang="en-US" sz="2000" dirty="0"/>
          </a:p>
        </p:txBody>
      </p:sp>
      <p:sp>
        <p:nvSpPr>
          <p:cNvPr id="192" name="TextBox 191"/>
          <p:cNvSpPr txBox="1"/>
          <p:nvPr/>
        </p:nvSpPr>
        <p:spPr>
          <a:xfrm>
            <a:off x="2209800" y="4038600"/>
            <a:ext cx="9703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Internal </a:t>
            </a:r>
          </a:p>
          <a:p>
            <a:pPr algn="ctr"/>
            <a:r>
              <a:rPr lang="en-US" dirty="0" smtClean="0"/>
              <a:t>HIT</a:t>
            </a:r>
            <a:endParaRPr lang="en-US" dirty="0"/>
          </a:p>
        </p:txBody>
      </p:sp>
      <p:sp>
        <p:nvSpPr>
          <p:cNvPr id="197" name="TextBox 196"/>
          <p:cNvSpPr txBox="1"/>
          <p:nvPr/>
        </p:nvSpPr>
        <p:spPr>
          <a:xfrm>
            <a:off x="4572000" y="4191000"/>
            <a:ext cx="6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Tasks</a:t>
            </a:r>
            <a:endParaRPr lang="en-US" dirty="0"/>
          </a:p>
        </p:txBody>
      </p:sp>
      <p:sp>
        <p:nvSpPr>
          <p:cNvPr id="198" name="TextBox 197"/>
          <p:cNvSpPr txBox="1"/>
          <p:nvPr/>
        </p:nvSpPr>
        <p:spPr>
          <a:xfrm>
            <a:off x="2209800" y="2678668"/>
            <a:ext cx="852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199" name="TextBox 198"/>
          <p:cNvSpPr txBox="1"/>
          <p:nvPr/>
        </p:nvSpPr>
        <p:spPr>
          <a:xfrm>
            <a:off x="4495800" y="2678668"/>
            <a:ext cx="852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62" name="Rectangle 61"/>
          <p:cNvSpPr/>
          <p:nvPr/>
        </p:nvSpPr>
        <p:spPr>
          <a:xfrm>
            <a:off x="5257800" y="76200"/>
            <a:ext cx="33528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User</a:t>
            </a:r>
            <a:endParaRPr lang="en-US" sz="2400" dirty="0"/>
          </a:p>
        </p:txBody>
      </p:sp>
      <p:cxnSp>
        <p:nvCxnSpPr>
          <p:cNvPr id="67" name="Straight Arrow Connector 66"/>
          <p:cNvCxnSpPr/>
          <p:nvPr/>
        </p:nvCxnSpPr>
        <p:spPr>
          <a:xfrm flipH="1">
            <a:off x="6390332" y="640960"/>
            <a:ext cx="10468" cy="476310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 flipV="1">
            <a:off x="7010400" y="625280"/>
            <a:ext cx="0" cy="476310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7010400" y="666690"/>
            <a:ext cx="9316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Results</a:t>
            </a:r>
            <a:endParaRPr lang="en-US" sz="2000" dirty="0"/>
          </a:p>
        </p:txBody>
      </p:sp>
      <p:sp>
        <p:nvSpPr>
          <p:cNvPr id="72" name="TextBox 71"/>
          <p:cNvSpPr txBox="1"/>
          <p:nvPr/>
        </p:nvSpPr>
        <p:spPr>
          <a:xfrm>
            <a:off x="5394522" y="685800"/>
            <a:ext cx="9958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Queries</a:t>
            </a:r>
            <a:endParaRPr lang="en-US" sz="2000" dirty="0"/>
          </a:p>
        </p:txBody>
      </p:sp>
      <p:cxnSp>
        <p:nvCxnSpPr>
          <p:cNvPr id="74" name="Straight Arrow Connector 73"/>
          <p:cNvCxnSpPr/>
          <p:nvPr/>
        </p:nvCxnSpPr>
        <p:spPr>
          <a:xfrm flipV="1">
            <a:off x="7010400" y="5334000"/>
            <a:ext cx="0" cy="7620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7086600" y="5486400"/>
            <a:ext cx="15072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Input Data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0103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Human-powered Sorts and Joins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492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drawbacks…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 smtClean="0"/>
              <a:t>Qurk</a:t>
            </a:r>
            <a:r>
              <a:rPr lang="en-US" dirty="0" smtClean="0"/>
              <a:t> (somewhat) </a:t>
            </a:r>
            <a:r>
              <a:rPr lang="en-US" dirty="0" smtClean="0">
                <a:solidFill>
                  <a:srgbClr val="0000FF"/>
                </a:solidFill>
              </a:rPr>
              <a:t>sweeps accuracy and latency under the rug, in favor of cost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Argument: </a:t>
            </a:r>
            <a:r>
              <a:rPr lang="en-US" dirty="0" err="1" smtClean="0"/>
              <a:t>Qurk</a:t>
            </a:r>
            <a:r>
              <a:rPr lang="en-US" dirty="0" smtClean="0"/>
              <a:t> </a:t>
            </a:r>
            <a:r>
              <a:rPr lang="en-US" dirty="0" smtClean="0"/>
              <a:t>may be better designed to reason about accuracy than the user</a:t>
            </a:r>
          </a:p>
          <a:p>
            <a:pPr lvl="1"/>
            <a:r>
              <a:rPr lang="en-US" dirty="0" smtClean="0"/>
              <a:t>Should we always use MV per question, or should we have fewer instances spread across many questions (e.g., in ranking)</a:t>
            </a:r>
          </a:p>
          <a:p>
            <a:endParaRPr lang="en-US" dirty="0" smtClean="0"/>
          </a:p>
          <a:p>
            <a:r>
              <a:rPr lang="en-US" dirty="0" smtClean="0"/>
              <a:t>Even for cost, it is not clear how to specify this in a query, and how the system should use this across operators</a:t>
            </a:r>
            <a:r>
              <a:rPr lang="en-US" dirty="0" smtClean="0"/>
              <a:t>…</a:t>
            </a:r>
          </a:p>
          <a:p>
            <a:pPr lvl="1"/>
            <a:r>
              <a:rPr lang="en-US" dirty="0" smtClean="0"/>
              <a:t>What if I wanted to spend $10? How does the system help me plan this out?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563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Key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Their system, </a:t>
            </a:r>
            <a:r>
              <a:rPr lang="en-US" dirty="0" err="1" smtClean="0"/>
              <a:t>Qurk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Sorting</a:t>
            </a:r>
          </a:p>
          <a:p>
            <a:endParaRPr lang="en-US" dirty="0"/>
          </a:p>
          <a:p>
            <a:r>
              <a:rPr lang="en-US" dirty="0" smtClean="0"/>
              <a:t>Joins</a:t>
            </a:r>
          </a:p>
        </p:txBody>
      </p:sp>
    </p:spTree>
    <p:extLst>
      <p:ext uri="{BB962C8B-B14F-4D97-AF65-F5344CB8AC3E}">
        <p14:creationId xmlns:p14="http://schemas.microsoft.com/office/powerpoint/2010/main" val="505638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Sort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94" t="16047" r="34305" b="22982"/>
          <a:stretch/>
        </p:blipFill>
        <p:spPr>
          <a:xfrm>
            <a:off x="3293147" y="2206820"/>
            <a:ext cx="5283375" cy="3135981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r="42343"/>
          <a:stretch/>
        </p:blipFill>
        <p:spPr>
          <a:xfrm>
            <a:off x="580999" y="2152780"/>
            <a:ext cx="2269955" cy="3276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42473" y="5817533"/>
            <a:ext cx="4195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Super Important problem!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6982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20451" y="120706"/>
            <a:ext cx="8229600" cy="1143000"/>
          </a:xfrm>
        </p:spPr>
        <p:txBody>
          <a:bodyPr/>
          <a:lstStyle/>
          <a:p>
            <a:r>
              <a:rPr lang="en-US" dirty="0" smtClean="0"/>
              <a:t>Interfaces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333960"/>
            <a:ext cx="7605040" cy="16002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5495" y="1583670"/>
            <a:ext cx="218962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Comparison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3369767" y="2598465"/>
            <a:ext cx="213552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m</a:t>
            </a:r>
            <a:r>
              <a:rPr lang="en-US" sz="3200" dirty="0" smtClean="0"/>
              <a:t>ore</a:t>
            </a:r>
          </a:p>
          <a:p>
            <a:pPr algn="ctr"/>
            <a:r>
              <a:rPr lang="en-US" sz="3200" dirty="0" smtClean="0"/>
              <a:t>dangerous?</a:t>
            </a:r>
            <a:endParaRPr lang="en-US" sz="3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r="73936"/>
          <a:stretch/>
        </p:blipFill>
        <p:spPr>
          <a:xfrm>
            <a:off x="762000" y="4780470"/>
            <a:ext cx="2155015" cy="160022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62090"/>
          <a:stretch/>
        </p:blipFill>
        <p:spPr>
          <a:xfrm>
            <a:off x="5489610" y="4890230"/>
            <a:ext cx="3134478" cy="160022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369767" y="5049216"/>
            <a:ext cx="213552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/>
              <a:t>how</a:t>
            </a:r>
          </a:p>
          <a:p>
            <a:pPr algn="ctr"/>
            <a:r>
              <a:rPr lang="en-US" sz="3200" dirty="0" smtClean="0"/>
              <a:t>dangerous?</a:t>
            </a:r>
            <a:endParaRPr lang="en-US" sz="3200" dirty="0"/>
          </a:p>
        </p:txBody>
      </p:sp>
      <p:sp>
        <p:nvSpPr>
          <p:cNvPr id="14" name="TextBox 13"/>
          <p:cNvSpPr txBox="1"/>
          <p:nvPr/>
        </p:nvSpPr>
        <p:spPr>
          <a:xfrm>
            <a:off x="762000" y="4101834"/>
            <a:ext cx="124144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Rating</a:t>
            </a:r>
            <a:endParaRPr lang="en-US" sz="3200" dirty="0"/>
          </a:p>
        </p:txBody>
      </p:sp>
      <p:sp>
        <p:nvSpPr>
          <p:cNvPr id="3" name="Rectangle 2"/>
          <p:cNvSpPr/>
          <p:nvPr/>
        </p:nvSpPr>
        <p:spPr>
          <a:xfrm>
            <a:off x="4977723" y="120706"/>
            <a:ext cx="3874413" cy="18343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The first paper to clearly articulate the use of multiple interfaces to get similar data!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0621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2" grpId="0"/>
      <p:bldP spid="1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Batching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9054"/>
          <a:stretch/>
        </p:blipFill>
        <p:spPr>
          <a:xfrm>
            <a:off x="287993" y="1317048"/>
            <a:ext cx="1695020" cy="196575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62090" t="24615" b="32271"/>
          <a:stretch/>
        </p:blipFill>
        <p:spPr>
          <a:xfrm>
            <a:off x="98825" y="6096666"/>
            <a:ext cx="2179197" cy="47965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l="62090" t="24615" b="32271"/>
          <a:stretch/>
        </p:blipFill>
        <p:spPr>
          <a:xfrm>
            <a:off x="3315446" y="6096666"/>
            <a:ext cx="2179197" cy="47965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/>
          <a:srcRect l="62090" t="24615" b="32271"/>
          <a:stretch/>
        </p:blipFill>
        <p:spPr>
          <a:xfrm>
            <a:off x="6684393" y="6029116"/>
            <a:ext cx="2179197" cy="479653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/>
          <a:srcRect r="72711"/>
          <a:stretch/>
        </p:blipFill>
        <p:spPr>
          <a:xfrm>
            <a:off x="6746553" y="1317048"/>
            <a:ext cx="2208279" cy="196575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"/>
          <a:srcRect l="35895" r="29439"/>
          <a:stretch/>
        </p:blipFill>
        <p:spPr>
          <a:xfrm>
            <a:off x="2977635" y="1317048"/>
            <a:ext cx="2805327" cy="1965753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2318893" y="2088054"/>
            <a:ext cx="627107" cy="520906"/>
          </a:xfrm>
          <a:prstGeom prst="rect">
            <a:avLst/>
          </a:prstGeom>
          <a:ln w="381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&lt;</a:t>
            </a:r>
          </a:p>
        </p:txBody>
      </p:sp>
      <p:sp>
        <p:nvSpPr>
          <p:cNvPr id="18" name="Rectangle 17"/>
          <p:cNvSpPr/>
          <p:nvPr/>
        </p:nvSpPr>
        <p:spPr>
          <a:xfrm>
            <a:off x="5916766" y="2093379"/>
            <a:ext cx="627107" cy="520906"/>
          </a:xfrm>
          <a:prstGeom prst="rect">
            <a:avLst/>
          </a:prstGeom>
          <a:ln w="381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&lt;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2"/>
          <a:srcRect l="79054"/>
          <a:stretch/>
        </p:blipFill>
        <p:spPr>
          <a:xfrm>
            <a:off x="287993" y="4063363"/>
            <a:ext cx="1695020" cy="1965753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2"/>
          <a:srcRect r="72711"/>
          <a:stretch/>
        </p:blipFill>
        <p:spPr>
          <a:xfrm>
            <a:off x="6746553" y="4063363"/>
            <a:ext cx="2208279" cy="196575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2"/>
          <a:srcRect l="35895" r="29439"/>
          <a:stretch/>
        </p:blipFill>
        <p:spPr>
          <a:xfrm>
            <a:off x="2977635" y="4063363"/>
            <a:ext cx="2805327" cy="196575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916766" y="274638"/>
            <a:ext cx="2946824" cy="8670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Novel Idea!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75240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Problems with batching 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Claim</a:t>
            </a:r>
            <a:r>
              <a:rPr lang="en-US" dirty="0" smtClean="0"/>
              <a:t>: batching allows us to pay them less</a:t>
            </a:r>
          </a:p>
          <a:p>
            <a:pPr lvl="1"/>
            <a:r>
              <a:rPr lang="en-US" dirty="0"/>
              <a:t>How far can we go with this</a:t>
            </a:r>
            <a:r>
              <a:rPr lang="en-US" dirty="0" smtClean="0"/>
              <a:t>?</a:t>
            </a:r>
          </a:p>
          <a:p>
            <a:pPr lvl="2"/>
            <a:r>
              <a:rPr lang="en-US" dirty="0" smtClean="0"/>
              <a:t>Can I batch 100 tasks and pay 1 cent?</a:t>
            </a:r>
            <a:endParaRPr lang="en-US" dirty="0"/>
          </a:p>
          <a:p>
            <a:pPr lvl="2"/>
            <a:r>
              <a:rPr lang="en-US" dirty="0" smtClean="0"/>
              <a:t>Exploitative?</a:t>
            </a:r>
          </a:p>
          <a:p>
            <a:pPr lvl="1"/>
            <a:r>
              <a:rPr lang="en-US" dirty="0" smtClean="0"/>
              <a:t>Still, there is an argument to be made that workers spend </a:t>
            </a:r>
            <a:r>
              <a:rPr lang="en-US" dirty="0"/>
              <a:t>less time </a:t>
            </a:r>
            <a:r>
              <a:rPr lang="en-US"/>
              <a:t>reading </a:t>
            </a:r>
            <a:r>
              <a:rPr lang="en-US" smtClean="0"/>
              <a:t>instructions</a:t>
            </a:r>
            <a:endParaRPr lang="en-US" dirty="0" smtClean="0"/>
          </a:p>
          <a:p>
            <a:pPr lvl="2"/>
            <a:r>
              <a:rPr lang="en-US" dirty="0" smtClean="0"/>
              <a:t>So, </a:t>
            </a:r>
            <a:r>
              <a:rPr lang="en-US" dirty="0"/>
              <a:t>e.g</a:t>
            </a:r>
            <a:r>
              <a:rPr lang="en-US" dirty="0" smtClean="0"/>
              <a:t>., if we pay them proportional to time spent, it is still worthwhile</a:t>
            </a:r>
          </a:p>
        </p:txBody>
      </p:sp>
    </p:spTree>
    <p:extLst>
      <p:ext uri="{BB962C8B-B14F-4D97-AF65-F5344CB8AC3E}">
        <p14:creationId xmlns:p14="http://schemas.microsoft.com/office/powerpoint/2010/main" val="1528198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are other issues with batching?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22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are other issues with batching?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Correlated answers?</a:t>
            </a:r>
          </a:p>
          <a:p>
            <a:r>
              <a:rPr lang="en-US" dirty="0" smtClean="0"/>
              <a:t>Fatigue?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Reasons why batching is still </a:t>
            </a:r>
            <a:r>
              <a:rPr lang="en-US" dirty="0" smtClean="0"/>
              <a:t>done?</a:t>
            </a:r>
          </a:p>
          <a:p>
            <a:r>
              <a:rPr lang="en-US" dirty="0" smtClean="0"/>
              <a:t>Instructions provided once: saved time/cost</a:t>
            </a:r>
          </a:p>
          <a:p>
            <a:r>
              <a:rPr lang="en-US" dirty="0" smtClean="0"/>
              <a:t>Force all workers to attempt all questions </a:t>
            </a:r>
            <a:endParaRPr lang="en-US" dirty="0" smtClean="0"/>
          </a:p>
          <a:p>
            <a:pPr lvl="1"/>
            <a:r>
              <a:rPr lang="en-US" dirty="0" smtClean="0"/>
              <a:t>e.g</a:t>
            </a:r>
            <a:r>
              <a:rPr lang="en-US" dirty="0" smtClean="0"/>
              <a:t>., in a </a:t>
            </a:r>
            <a:r>
              <a:rPr lang="en-US" dirty="0" smtClean="0"/>
              <a:t>survey</a:t>
            </a:r>
          </a:p>
          <a:p>
            <a:pPr lvl="1"/>
            <a:r>
              <a:rPr lang="en-US" dirty="0" smtClean="0"/>
              <a:t>Have enough answers from each worker so that you can judge their quality better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95730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8810" y="1798664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Measuring Quality of Results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75448" y="3391002"/>
            <a:ext cx="59316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3200" dirty="0" smtClean="0"/>
              <a:t>Kendall’s Tau rank correlation</a:t>
            </a:r>
          </a:p>
          <a:p>
            <a:pPr lvl="1"/>
            <a:r>
              <a:rPr lang="en-US" sz="3200" dirty="0" smtClean="0"/>
              <a:t>Range: [-1, 1]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1502699" y="5039220"/>
            <a:ext cx="12642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a b c d</a:t>
            </a:r>
          </a:p>
          <a:p>
            <a:r>
              <a:rPr lang="en-US" sz="3200" dirty="0" smtClean="0"/>
              <a:t>d c b a</a:t>
            </a:r>
            <a:endParaRPr lang="en-US" sz="3200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877979" y="5566109"/>
            <a:ext cx="81069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823792" y="5232833"/>
            <a:ext cx="51829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-1</a:t>
            </a:r>
            <a:endParaRPr lang="en-US" sz="3200" dirty="0"/>
          </a:p>
        </p:txBody>
      </p:sp>
      <p:sp>
        <p:nvSpPr>
          <p:cNvPr id="10" name="TextBox 9"/>
          <p:cNvSpPr txBox="1"/>
          <p:nvPr/>
        </p:nvSpPr>
        <p:spPr>
          <a:xfrm>
            <a:off x="5122740" y="5027500"/>
            <a:ext cx="12642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a b c d</a:t>
            </a:r>
          </a:p>
          <a:p>
            <a:r>
              <a:rPr lang="en-US" sz="3200" dirty="0" smtClean="0"/>
              <a:t>a b c d</a:t>
            </a:r>
            <a:endParaRPr lang="en-US" sz="3200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6498020" y="5567899"/>
            <a:ext cx="81069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443833" y="5232833"/>
            <a:ext cx="39265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1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24555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9" grpId="0"/>
      <p:bldP spid="10" grpId="0"/>
      <p:bldP spid="1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5476" y="533255"/>
            <a:ext cx="4344195" cy="686911"/>
          </a:xfrm>
          <a:prstGeom prst="rect">
            <a:avLst/>
          </a:prstGeom>
        </p:spPr>
      </p:pic>
      <p:sp>
        <p:nvSpPr>
          <p:cNvPr id="15" name="Content Placeholder 1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Completely Comparison-Based</a:t>
            </a:r>
          </a:p>
          <a:p>
            <a:pPr lvl="1"/>
            <a:r>
              <a:rPr lang="en-US" dirty="0" smtClean="0"/>
              <a:t>Tau = 1 (completely accurate)</a:t>
            </a:r>
          </a:p>
          <a:p>
            <a:pPr lvl="1"/>
            <a:r>
              <a:rPr lang="en-US" dirty="0" smtClean="0"/>
              <a:t>O(# items</a:t>
            </a:r>
            <a:r>
              <a:rPr lang="en-US" baseline="30000" dirty="0" smtClean="0"/>
              <a:t>2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Q: Do we really need O(# items</a:t>
            </a:r>
            <a:r>
              <a:rPr lang="en-US" baseline="30000" dirty="0" smtClean="0"/>
              <a:t>2</a:t>
            </a:r>
            <a:r>
              <a:rPr lang="en-US" dirty="0" smtClean="0"/>
              <a:t>)? </a:t>
            </a:r>
          </a:p>
          <a:p>
            <a:pPr lvl="2"/>
            <a:r>
              <a:rPr lang="en-US" dirty="0" smtClean="0"/>
              <a:t>Paper argues that cycles may be present and hence quicksort-like algorithms will not work.</a:t>
            </a:r>
          </a:p>
          <a:p>
            <a:pPr marL="914400" lvl="2" indent="0">
              <a:buNone/>
            </a:pPr>
            <a:endParaRPr lang="en-US" dirty="0"/>
          </a:p>
          <a:p>
            <a:pPr lvl="1"/>
            <a:endParaRPr lang="en-US" baseline="30000" dirty="0" smtClean="0"/>
          </a:p>
          <a:p>
            <a:pPr lvl="1"/>
            <a:endParaRPr lang="en-US" baseline="30000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1139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 a high level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Yet another paper on crowd-algorithms</a:t>
            </a:r>
          </a:p>
          <a:p>
            <a:pPr lvl="1"/>
            <a:r>
              <a:rPr lang="en-US" dirty="0" smtClean="0"/>
              <a:t>Probably the second to be published (so keep that in mind when you think about kinks in the paper)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 smtClean="0"/>
              <a:t>If the previous paper(s) can be viewed as “theoretical”, this paper definitely falls on the “practical” side.</a:t>
            </a:r>
          </a:p>
          <a:p>
            <a:pPr lvl="1"/>
            <a:r>
              <a:rPr lang="en-US" dirty="0" smtClean="0"/>
              <a:t>Lots of “practical” advice and algorithms</a:t>
            </a:r>
          </a:p>
          <a:p>
            <a:pPr lvl="1"/>
            <a:r>
              <a:rPr lang="en-US" dirty="0" smtClean="0"/>
              <a:t>Testing on real crowds</a:t>
            </a:r>
          </a:p>
          <a:p>
            <a:endParaRPr lang="en-US" dirty="0"/>
          </a:p>
          <a:p>
            <a:r>
              <a:rPr lang="en-US" dirty="0" smtClean="0"/>
              <a:t>Hard to point at “one” algorithm here because there are multiple problems, optimizations and ideas.</a:t>
            </a:r>
          </a:p>
        </p:txBody>
      </p:sp>
    </p:spTree>
    <p:extLst>
      <p:ext uri="{BB962C8B-B14F-4D97-AF65-F5344CB8AC3E}">
        <p14:creationId xmlns:p14="http://schemas.microsoft.com/office/powerpoint/2010/main" val="851656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5476" y="533255"/>
            <a:ext cx="4344195" cy="686911"/>
          </a:xfrm>
          <a:prstGeom prst="rect">
            <a:avLst/>
          </a:prstGeom>
        </p:spPr>
      </p:pic>
      <p:sp>
        <p:nvSpPr>
          <p:cNvPr id="15" name="Content Placeholder 1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Completely Comparison-Based</a:t>
            </a:r>
          </a:p>
          <a:p>
            <a:pPr lvl="1"/>
            <a:r>
              <a:rPr lang="en-US" dirty="0" smtClean="0"/>
              <a:t>Tau = 1 (completely accurate)</a:t>
            </a:r>
          </a:p>
          <a:p>
            <a:pPr lvl="1"/>
            <a:r>
              <a:rPr lang="en-US" dirty="0" smtClean="0"/>
              <a:t>O(# items</a:t>
            </a:r>
            <a:r>
              <a:rPr lang="en-US" baseline="30000" dirty="0" smtClean="0"/>
              <a:t>2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Q: Do we really need O(# items</a:t>
            </a:r>
            <a:r>
              <a:rPr lang="en-US" baseline="30000" dirty="0" smtClean="0"/>
              <a:t>2</a:t>
            </a:r>
            <a:r>
              <a:rPr lang="en-US" dirty="0" smtClean="0"/>
              <a:t>)? </a:t>
            </a:r>
          </a:p>
          <a:p>
            <a:pPr lvl="2"/>
            <a:r>
              <a:rPr lang="en-US" dirty="0" smtClean="0"/>
              <a:t>Paper argues that cycles may be present and hence quicksort-like algorithms will not work.</a:t>
            </a:r>
          </a:p>
          <a:p>
            <a:pPr lvl="2"/>
            <a:r>
              <a:rPr lang="en-US" dirty="0" smtClean="0"/>
              <a:t>But we can certainly repeat each question multiple times!</a:t>
            </a:r>
          </a:p>
          <a:p>
            <a:pPr lvl="2"/>
            <a:r>
              <a:rPr lang="en-US" dirty="0" err="1" smtClean="0"/>
              <a:t>Cn</a:t>
            </a:r>
            <a:r>
              <a:rPr lang="en-US" dirty="0" smtClean="0"/>
              <a:t> log n may still be &lt; n</a:t>
            </a:r>
            <a:r>
              <a:rPr lang="en-US" baseline="30000" dirty="0" smtClean="0"/>
              <a:t>2</a:t>
            </a:r>
            <a:endParaRPr lang="en-US" dirty="0" smtClean="0"/>
          </a:p>
          <a:p>
            <a:pPr marL="914400" lvl="2" indent="0">
              <a:buNone/>
            </a:pPr>
            <a:endParaRPr lang="en-US" dirty="0"/>
          </a:p>
          <a:p>
            <a:pPr lvl="1"/>
            <a:endParaRPr lang="en-US" baseline="30000" dirty="0" smtClean="0"/>
          </a:p>
          <a:p>
            <a:pPr lvl="1"/>
            <a:endParaRPr lang="en-US" baseline="30000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83620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5476" y="533255"/>
            <a:ext cx="4344195" cy="686911"/>
          </a:xfrm>
          <a:prstGeom prst="rect">
            <a:avLst/>
          </a:prstGeom>
        </p:spPr>
      </p:pic>
      <p:sp>
        <p:nvSpPr>
          <p:cNvPr id="15" name="Content Placeholder 1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Completely Comparison-Based</a:t>
            </a:r>
          </a:p>
          <a:p>
            <a:pPr lvl="1"/>
            <a:r>
              <a:rPr lang="en-US" dirty="0" smtClean="0"/>
              <a:t>Tau = 1 (completely accurate)</a:t>
            </a:r>
          </a:p>
          <a:p>
            <a:pPr lvl="1"/>
            <a:r>
              <a:rPr lang="en-US" dirty="0" smtClean="0"/>
              <a:t>O(# items</a:t>
            </a:r>
            <a:r>
              <a:rPr lang="en-US" baseline="30000" dirty="0" smtClean="0"/>
              <a:t>2</a:t>
            </a:r>
            <a:r>
              <a:rPr lang="en-US" dirty="0" smtClean="0"/>
              <a:t>)</a:t>
            </a:r>
            <a:endParaRPr lang="en-US" baseline="30000" dirty="0" smtClean="0"/>
          </a:p>
          <a:p>
            <a:r>
              <a:rPr lang="en-US" dirty="0" smtClean="0"/>
              <a:t>Completely Rating-Based</a:t>
            </a:r>
          </a:p>
          <a:p>
            <a:pPr lvl="1"/>
            <a:r>
              <a:rPr lang="en-US" dirty="0" smtClean="0"/>
              <a:t>Tau ≈ 0.8 (accurate)</a:t>
            </a:r>
          </a:p>
          <a:p>
            <a:pPr lvl="1"/>
            <a:r>
              <a:rPr lang="en-US" dirty="0"/>
              <a:t>O</a:t>
            </a:r>
            <a:r>
              <a:rPr lang="en-US" dirty="0" smtClean="0"/>
              <a:t>(# items)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Q: What if I scale up the number of ratings per item, can I approach quality of Comparison-based tasks?</a:t>
            </a:r>
          </a:p>
          <a:p>
            <a:pPr lvl="2"/>
            <a:r>
              <a:rPr lang="en-US" dirty="0" smtClean="0"/>
              <a:t>What yelp, Amazon, etc. does</a:t>
            </a:r>
          </a:p>
          <a:p>
            <a:pPr lvl="2"/>
            <a:r>
              <a:rPr lang="en-US" dirty="0" smtClean="0"/>
              <a:t>Interesting </a:t>
            </a:r>
            <a:r>
              <a:rPr lang="en-US" dirty="0" smtClean="0"/>
              <a:t>experiment!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57248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Hybrid Schemes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First, gather a bunch of ratings</a:t>
            </a:r>
          </a:p>
          <a:p>
            <a:r>
              <a:rPr lang="en-US" dirty="0" smtClean="0"/>
              <a:t>Order based on average ratings</a:t>
            </a:r>
          </a:p>
          <a:p>
            <a:r>
              <a:rPr lang="en-US" dirty="0" smtClean="0"/>
              <a:t>Then, use comparisons, in one of three flavors:</a:t>
            </a:r>
          </a:p>
          <a:p>
            <a:pPr lvl="1"/>
            <a:r>
              <a:rPr lang="en-US" dirty="0" smtClean="0">
                <a:solidFill>
                  <a:srgbClr val="800000"/>
                </a:solidFill>
              </a:rPr>
              <a:t>Random</a:t>
            </a:r>
            <a:r>
              <a:rPr lang="en-US" dirty="0" smtClean="0"/>
              <a:t>: pick S items, compare</a:t>
            </a:r>
          </a:p>
          <a:p>
            <a:pPr lvl="1"/>
            <a:r>
              <a:rPr lang="en-US" dirty="0" smtClean="0">
                <a:solidFill>
                  <a:srgbClr val="800000"/>
                </a:solidFill>
              </a:rPr>
              <a:t>Confidence-based</a:t>
            </a:r>
            <a:r>
              <a:rPr lang="en-US" dirty="0" smtClean="0"/>
              <a:t>: pick most confusing “window”, compare that first, repeat</a:t>
            </a:r>
          </a:p>
          <a:p>
            <a:pPr lvl="1"/>
            <a:r>
              <a:rPr lang="en-US" dirty="0" smtClean="0">
                <a:solidFill>
                  <a:srgbClr val="800000"/>
                </a:solidFill>
              </a:rPr>
              <a:t>Sliding-window</a:t>
            </a:r>
            <a:r>
              <a:rPr lang="en-US" dirty="0" smtClean="0"/>
              <a:t>: for all windows, compare</a:t>
            </a:r>
          </a:p>
        </p:txBody>
      </p:sp>
    </p:spTree>
    <p:extLst>
      <p:ext uri="{BB962C8B-B14F-4D97-AF65-F5344CB8AC3E}">
        <p14:creationId xmlns:p14="http://schemas.microsoft.com/office/powerpoint/2010/main" val="832372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67356092"/>
              </p:ext>
            </p:extLst>
          </p:nvPr>
        </p:nvGraphicFramePr>
        <p:xfrm>
          <a:off x="0" y="0"/>
          <a:ext cx="91440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75239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6798036"/>
              </p:ext>
            </p:extLst>
          </p:nvPr>
        </p:nvGraphicFramePr>
        <p:xfrm>
          <a:off x="0" y="0"/>
          <a:ext cx="91440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Oval 1"/>
          <p:cNvSpPr/>
          <p:nvPr/>
        </p:nvSpPr>
        <p:spPr>
          <a:xfrm>
            <a:off x="5883045" y="122572"/>
            <a:ext cx="3260955" cy="336767"/>
          </a:xfrm>
          <a:prstGeom prst="ellipse">
            <a:avLst/>
          </a:prstGeom>
          <a:noFill/>
          <a:ln w="76200" cmpd="sng"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620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Sliding Window &gt; Confidence &gt; </a:t>
            </a:r>
            <a:r>
              <a:rPr lang="en-US" dirty="0" smtClean="0"/>
              <a:t>Random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56317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507191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Can you think of other Hybrid Schemes?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12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507191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Can you think of other Hybrid Schemes?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Divide </a:t>
            </a:r>
            <a:r>
              <a:rPr lang="en-US" dirty="0" smtClean="0"/>
              <a:t>ratings up into 10 overlapping buckets, compare all pairs in each bucket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Start </a:t>
            </a:r>
            <a:r>
              <a:rPr lang="en-US" dirty="0" smtClean="0"/>
              <a:t>with the current sort </a:t>
            </a:r>
            <a:r>
              <a:rPr lang="en-US" dirty="0" smtClean="0"/>
              <a:t>order and </a:t>
            </a:r>
            <a:r>
              <a:rPr lang="en-US" dirty="0" smtClean="0"/>
              <a:t>compare pairs of items, and keep comparing pairs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Use </a:t>
            </a:r>
            <a:r>
              <a:rPr lang="en-US" dirty="0" smtClean="0"/>
              <a:t>variance to determine windows; e.g., an item is compared to all other items that its score +/- variance overlaps with.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723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8810" y="2501184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Fail fast on bug or ambiguous task?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067412" y="4240673"/>
            <a:ext cx="691233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3200" dirty="0" smtClean="0"/>
              <a:t>Fleiss’ Kappa (inter-rater agreement)</a:t>
            </a:r>
          </a:p>
          <a:p>
            <a:pPr lvl="1"/>
            <a:r>
              <a:rPr lang="en-US" sz="3200" dirty="0" smtClean="0"/>
              <a:t>Range: [0, 1]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88405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5601" y="3595918"/>
            <a:ext cx="175781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</a:t>
            </a:r>
            <a:r>
              <a:rPr lang="en-US" sz="3200" dirty="0" smtClean="0"/>
              <a:t>dult size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3132525" y="3595918"/>
            <a:ext cx="268615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dangerousness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6444390" y="3595918"/>
            <a:ext cx="229081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l</a:t>
            </a:r>
            <a:r>
              <a:rPr lang="en-US" sz="3200" dirty="0" smtClean="0"/>
              <a:t>ikelihood to </a:t>
            </a:r>
          </a:p>
          <a:p>
            <a:pPr algn="ctr"/>
            <a:r>
              <a:rPr lang="en-US" sz="3200" dirty="0" smtClean="0"/>
              <a:t>be on </a:t>
            </a:r>
            <a:r>
              <a:rPr lang="en-US" sz="3200" dirty="0" err="1" smtClean="0"/>
              <a:t>saturn</a:t>
            </a:r>
            <a:endParaRPr lang="en-US" sz="3200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550090" y="3103417"/>
            <a:ext cx="8136710" cy="0"/>
          </a:xfrm>
          <a:prstGeom prst="straightConnector1">
            <a:avLst/>
          </a:prstGeom>
          <a:ln w="5715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50090" y="2196007"/>
            <a:ext cx="273223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</a:t>
            </a:r>
            <a:r>
              <a:rPr lang="en-US" sz="3200" dirty="0" smtClean="0"/>
              <a:t>ess ambiguous</a:t>
            </a:r>
            <a:endParaRPr lang="en-US" sz="3200" dirty="0"/>
          </a:p>
        </p:txBody>
      </p:sp>
      <p:sp>
        <p:nvSpPr>
          <p:cNvPr id="12" name="TextBox 11"/>
          <p:cNvSpPr txBox="1"/>
          <p:nvPr/>
        </p:nvSpPr>
        <p:spPr>
          <a:xfrm>
            <a:off x="5682452" y="2196007"/>
            <a:ext cx="300434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</a:t>
            </a:r>
            <a:r>
              <a:rPr lang="en-US" sz="3200" dirty="0" smtClean="0"/>
              <a:t>ore ambiguous</a:t>
            </a:r>
            <a:endParaRPr lang="en-US" sz="3200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Ambiguity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l="34911" r="28845"/>
          <a:stretch/>
        </p:blipFill>
        <p:spPr>
          <a:xfrm>
            <a:off x="3282328" y="4545465"/>
            <a:ext cx="2933025" cy="1965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390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Key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Their system, </a:t>
            </a:r>
            <a:r>
              <a:rPr lang="en-US" dirty="0" err="1" smtClean="0"/>
              <a:t>Qurk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Sorting</a:t>
            </a:r>
          </a:p>
          <a:p>
            <a:endParaRPr lang="en-US" dirty="0"/>
          </a:p>
          <a:p>
            <a:r>
              <a:rPr lang="en-US" dirty="0" smtClean="0"/>
              <a:t>Joins</a:t>
            </a:r>
          </a:p>
        </p:txBody>
      </p:sp>
    </p:spTree>
    <p:extLst>
      <p:ext uri="{BB962C8B-B14F-4D97-AF65-F5344CB8AC3E}">
        <p14:creationId xmlns:p14="http://schemas.microsoft.com/office/powerpoint/2010/main" val="2109062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8396489"/>
              </p:ext>
            </p:extLst>
          </p:nvPr>
        </p:nvGraphicFramePr>
        <p:xfrm>
          <a:off x="0" y="0"/>
          <a:ext cx="9144000" cy="6857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76029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Sort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2-10x cost reduction</a:t>
            </a:r>
          </a:p>
          <a:p>
            <a:endParaRPr lang="en-US" dirty="0" smtClean="0"/>
          </a:p>
          <a:p>
            <a:r>
              <a:rPr lang="en-US" dirty="0"/>
              <a:t>Exploit humans’ ability to </a:t>
            </a:r>
            <a:r>
              <a:rPr lang="en-US" dirty="0" smtClean="0"/>
              <a:t>batch (but how does this affect price?)</a:t>
            </a:r>
          </a:p>
          <a:p>
            <a:r>
              <a:rPr lang="en-US" dirty="0" smtClean="0"/>
              <a:t>Quality signal: tau</a:t>
            </a:r>
          </a:p>
          <a:p>
            <a:r>
              <a:rPr lang="en-US" dirty="0" smtClean="0"/>
              <a:t>Fail fast signal: kappa</a:t>
            </a:r>
          </a:p>
          <a:p>
            <a:r>
              <a:rPr lang="en-US" dirty="0" smtClean="0"/>
              <a:t>Hybrid algorithms balance accuracy, price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41060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Join: human-powered</a:t>
            </a:r>
            <a:br>
              <a:rPr lang="en-US" dirty="0" smtClean="0"/>
            </a:br>
            <a:r>
              <a:rPr lang="en-US" dirty="0" smtClean="0"/>
              <a:t>entity </a:t>
            </a:r>
            <a:r>
              <a:rPr lang="en-US" dirty="0"/>
              <a:t>r</a:t>
            </a:r>
            <a:r>
              <a:rPr lang="en-US" dirty="0" smtClean="0"/>
              <a:t>esolution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09308" y="2607490"/>
            <a:ext cx="28219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International Business Machines </a:t>
            </a:r>
          </a:p>
          <a:p>
            <a:pPr algn="ctr"/>
            <a:r>
              <a:rPr lang="en-US" sz="3200" dirty="0" smtClean="0"/>
              <a:t>==</a:t>
            </a:r>
          </a:p>
          <a:p>
            <a:pPr algn="ctr"/>
            <a:r>
              <a:rPr lang="en-US" sz="3200" dirty="0" smtClean="0"/>
              <a:t>IBM</a:t>
            </a:r>
            <a:endParaRPr lang="en-US" sz="32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r="24319" b="69792"/>
          <a:stretch/>
        </p:blipFill>
        <p:spPr>
          <a:xfrm>
            <a:off x="4633570" y="2135873"/>
            <a:ext cx="3565858" cy="159594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0308" y="3996033"/>
            <a:ext cx="3022600" cy="16256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910308" y="2618546"/>
            <a:ext cx="3022600" cy="203839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87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Matching celebrities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32858" r="49048"/>
          <a:stretch/>
        </p:blipFill>
        <p:spPr>
          <a:xfrm>
            <a:off x="829153" y="4323255"/>
            <a:ext cx="2010705" cy="21525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51506" t="32858"/>
          <a:stretch/>
        </p:blipFill>
        <p:spPr>
          <a:xfrm>
            <a:off x="6544729" y="4547174"/>
            <a:ext cx="1511663" cy="17003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50346" t="15942" r="30062" b="50370"/>
          <a:stretch/>
        </p:blipFill>
        <p:spPr>
          <a:xfrm>
            <a:off x="6302426" y="1903714"/>
            <a:ext cx="1520734" cy="22579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67291" t="18621" r="16632" b="48502"/>
          <a:stretch/>
        </p:blipFill>
        <p:spPr>
          <a:xfrm>
            <a:off x="3629382" y="4547174"/>
            <a:ext cx="1066082" cy="158367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50268" t="18621" r="33892" b="48502"/>
          <a:stretch/>
        </p:blipFill>
        <p:spPr>
          <a:xfrm>
            <a:off x="4695464" y="1448998"/>
            <a:ext cx="1050404" cy="158367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26153" t="5458" r="56589" b="63292"/>
          <a:stretch/>
        </p:blipFill>
        <p:spPr>
          <a:xfrm>
            <a:off x="5032534" y="3794538"/>
            <a:ext cx="1144470" cy="150527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l="-303" t="41122" r="83238" b="26326"/>
          <a:stretch/>
        </p:blipFill>
        <p:spPr>
          <a:xfrm>
            <a:off x="3063532" y="2014931"/>
            <a:ext cx="1131700" cy="156799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6618" y="1591899"/>
            <a:ext cx="1356940" cy="1991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844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join O(nm)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1521380"/>
            <a:ext cx="6459770" cy="5247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000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batching join O(nm/b)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0093" b="8261"/>
          <a:stretch/>
        </p:blipFill>
        <p:spPr>
          <a:xfrm>
            <a:off x="685800" y="1254397"/>
            <a:ext cx="7762066" cy="547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849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 join O(nm/b</a:t>
            </a:r>
            <a:r>
              <a:rPr lang="en-US" baseline="30000" dirty="0" smtClean="0"/>
              <a:t>2</a:t>
            </a:r>
            <a:r>
              <a:rPr lang="en-US" dirty="0" smtClean="0"/>
              <a:t>)</a:t>
            </a:r>
            <a:endParaRPr lang="en-US" baseline="30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600" y="1894075"/>
            <a:ext cx="6631052" cy="4816921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4541530" y="4425549"/>
            <a:ext cx="3886559" cy="141294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4-10x reduction in cost</a:t>
            </a:r>
            <a:endParaRPr lang="en-US" sz="4000" dirty="0"/>
          </a:p>
        </p:txBody>
      </p:sp>
      <p:sp>
        <p:nvSpPr>
          <p:cNvPr id="5" name="Rounded Rectangle 4"/>
          <p:cNvSpPr/>
          <p:nvPr/>
        </p:nvSpPr>
        <p:spPr>
          <a:xfrm>
            <a:off x="4541530" y="5967343"/>
            <a:ext cx="3886559" cy="82134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Errors??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083485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Can you think of better join algorithms?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654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Can you think of better join algorithms?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21068" y="1770220"/>
            <a:ext cx="708170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Intuition: if </a:t>
            </a:r>
          </a:p>
          <a:p>
            <a:r>
              <a:rPr lang="en-US" sz="3200" dirty="0"/>
              <a:t>	</a:t>
            </a:r>
            <a:r>
              <a:rPr lang="en-US" sz="3200" dirty="0" smtClean="0">
                <a:solidFill>
                  <a:srgbClr val="800000"/>
                </a:solidFill>
              </a:rPr>
              <a:t>A</a:t>
            </a:r>
            <a:r>
              <a:rPr lang="en-US" sz="3200" dirty="0" smtClean="0"/>
              <a:t> joins with </a:t>
            </a:r>
            <a:r>
              <a:rPr lang="en-US" sz="3200" dirty="0" smtClean="0">
                <a:solidFill>
                  <a:srgbClr val="0000FF"/>
                </a:solidFill>
              </a:rPr>
              <a:t>X</a:t>
            </a:r>
          </a:p>
          <a:p>
            <a:r>
              <a:rPr lang="en-US" sz="3200" dirty="0"/>
              <a:t>	</a:t>
            </a:r>
            <a:r>
              <a:rPr lang="en-US" sz="3200" dirty="0" smtClean="0">
                <a:solidFill>
                  <a:srgbClr val="800000"/>
                </a:solidFill>
              </a:rPr>
              <a:t>A</a:t>
            </a:r>
            <a:r>
              <a:rPr lang="en-US" sz="3200" dirty="0" smtClean="0"/>
              <a:t> does not join with </a:t>
            </a:r>
            <a:r>
              <a:rPr lang="en-US" sz="3200" dirty="0" smtClean="0">
                <a:solidFill>
                  <a:srgbClr val="0000FF"/>
                </a:solidFill>
              </a:rPr>
              <a:t>Y</a:t>
            </a:r>
          </a:p>
          <a:p>
            <a:endParaRPr lang="en-US" sz="3200" dirty="0"/>
          </a:p>
          <a:p>
            <a:r>
              <a:rPr lang="en-US" sz="3200" dirty="0" smtClean="0"/>
              <a:t>And </a:t>
            </a:r>
            <a:endParaRPr lang="en-US" sz="3200" dirty="0"/>
          </a:p>
          <a:p>
            <a:r>
              <a:rPr lang="en-US" sz="3200" dirty="0" smtClean="0"/>
              <a:t>	</a:t>
            </a:r>
            <a:r>
              <a:rPr lang="en-US" sz="3200" dirty="0" smtClean="0">
                <a:solidFill>
                  <a:srgbClr val="800000"/>
                </a:solidFill>
              </a:rPr>
              <a:t>B</a:t>
            </a:r>
            <a:r>
              <a:rPr lang="en-US" sz="3200" dirty="0" smtClean="0"/>
              <a:t> joins with </a:t>
            </a:r>
            <a:r>
              <a:rPr lang="en-US" sz="3200" dirty="0" smtClean="0">
                <a:solidFill>
                  <a:srgbClr val="0000FF"/>
                </a:solidFill>
              </a:rPr>
              <a:t>X</a:t>
            </a:r>
          </a:p>
          <a:p>
            <a:r>
              <a:rPr lang="en-US" sz="3200" dirty="0"/>
              <a:t>	</a:t>
            </a:r>
            <a:r>
              <a:rPr lang="en-US" sz="3200" dirty="0" smtClean="0"/>
              <a:t>do we need to compare </a:t>
            </a:r>
            <a:r>
              <a:rPr lang="en-US" sz="3200" dirty="0" smtClean="0">
                <a:solidFill>
                  <a:srgbClr val="800000"/>
                </a:solidFill>
              </a:rPr>
              <a:t>B</a:t>
            </a:r>
            <a:r>
              <a:rPr lang="en-US" sz="3200" dirty="0" smtClean="0"/>
              <a:t> and </a:t>
            </a:r>
            <a:r>
              <a:rPr lang="en-US" sz="3200" dirty="0" smtClean="0">
                <a:solidFill>
                  <a:srgbClr val="0000FF"/>
                </a:solidFill>
              </a:rPr>
              <a:t>Y</a:t>
            </a:r>
            <a:r>
              <a:rPr lang="en-US" sz="3200" dirty="0" smtClean="0"/>
              <a:t>? 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372046" y="5759630"/>
            <a:ext cx="801824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How much does skipping comparisons save us?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3232954" y="1156028"/>
            <a:ext cx="3861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Exploit Transitivity!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1324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 heuristics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7028" t="4949" r="56895" b="62825"/>
          <a:stretch/>
        </p:blipFill>
        <p:spPr>
          <a:xfrm>
            <a:off x="1928352" y="1787507"/>
            <a:ext cx="1603489" cy="23348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7028" t="38244" r="56895" b="30832"/>
          <a:stretch/>
        </p:blipFill>
        <p:spPr>
          <a:xfrm>
            <a:off x="5326029" y="1850226"/>
            <a:ext cx="1603489" cy="22404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36636" y="4280657"/>
            <a:ext cx="1976999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/>
              <a:t>g</a:t>
            </a:r>
            <a:r>
              <a:rPr lang="en-US" sz="3600" dirty="0" smtClean="0"/>
              <a:t>ender</a:t>
            </a:r>
          </a:p>
          <a:p>
            <a:pPr algn="ctr"/>
            <a:r>
              <a:rPr lang="en-US" sz="3600" dirty="0"/>
              <a:t>h</a:t>
            </a:r>
            <a:r>
              <a:rPr lang="en-US" sz="3600" dirty="0" smtClean="0"/>
              <a:t>air color</a:t>
            </a:r>
          </a:p>
          <a:p>
            <a:pPr algn="ctr"/>
            <a:r>
              <a:rPr lang="en-US" sz="3600" dirty="0"/>
              <a:t>s</a:t>
            </a:r>
            <a:r>
              <a:rPr lang="en-US" sz="3600" dirty="0" smtClean="0"/>
              <a:t>kin color</a:t>
            </a:r>
            <a:endParaRPr lang="en-US" sz="3600" dirty="0"/>
          </a:p>
        </p:txBody>
      </p:sp>
      <p:sp>
        <p:nvSpPr>
          <p:cNvPr id="7" name="Rounded Rectangle 6"/>
          <p:cNvSpPr/>
          <p:nvPr/>
        </p:nvSpPr>
        <p:spPr>
          <a:xfrm>
            <a:off x="3531841" y="4320580"/>
            <a:ext cx="5214476" cy="171440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 smtClean="0"/>
              <a:t>50-66% reduction in cost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4014519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Declarative “workflow” system encapsulating human predicates as UDFs</a:t>
            </a:r>
          </a:p>
          <a:p>
            <a:pPr lvl="1"/>
            <a:r>
              <a:rPr lang="en-US" dirty="0" smtClean="0"/>
              <a:t>User-defined functions</a:t>
            </a:r>
          </a:p>
          <a:p>
            <a:pPr lvl="1"/>
            <a:r>
              <a:rPr lang="en-US" dirty="0" smtClean="0"/>
              <a:t>Commonly also used by relational databases to capture operations outside relational algebra</a:t>
            </a:r>
          </a:p>
          <a:p>
            <a:pPr lvl="1"/>
            <a:r>
              <a:rPr lang="en-US" dirty="0" smtClean="0"/>
              <a:t>Typically external API calls</a:t>
            </a:r>
          </a:p>
          <a:p>
            <a:pPr lvl="1"/>
            <a:endParaRPr lang="en-US" dirty="0"/>
          </a:p>
          <a:p>
            <a:r>
              <a:rPr lang="en-US" dirty="0" smtClean="0"/>
              <a:t>We’ll see other comparable systems later on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877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Could go wrong!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there are cases where </a:t>
            </a:r>
          </a:p>
          <a:p>
            <a:pPr lvl="1"/>
            <a:r>
              <a:rPr lang="en-US" dirty="0" smtClean="0"/>
              <a:t>Feature is ambiguous</a:t>
            </a:r>
          </a:p>
          <a:p>
            <a:pPr lvl="1"/>
            <a:r>
              <a:rPr lang="en-US" dirty="0" smtClean="0"/>
              <a:t>Feature equality does not imply join/not join</a:t>
            </a:r>
          </a:p>
          <a:p>
            <a:pPr lvl="1"/>
            <a:r>
              <a:rPr lang="en-US" dirty="0" smtClean="0"/>
              <a:t>Selectivity is not helpful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296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other techniques could help us?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Still O(n) to get these feature values</a:t>
            </a:r>
          </a:p>
          <a:p>
            <a:endParaRPr lang="en-US" dirty="0"/>
          </a:p>
          <a:p>
            <a:r>
              <a:rPr lang="en-US" dirty="0" smtClean="0"/>
              <a:t>Machine learning?</a:t>
            </a:r>
          </a:p>
          <a:p>
            <a:pPr lvl="1"/>
            <a:r>
              <a:rPr lang="en-US" dirty="0" smtClean="0"/>
              <a:t>How do we apply it?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757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other techniques could help us?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Still O(n) to get these feature values</a:t>
            </a:r>
          </a:p>
          <a:p>
            <a:endParaRPr lang="en-US" dirty="0"/>
          </a:p>
          <a:p>
            <a:r>
              <a:rPr lang="en-US" dirty="0" smtClean="0"/>
              <a:t>Machine learning?</a:t>
            </a:r>
          </a:p>
          <a:p>
            <a:pPr lvl="1"/>
            <a:r>
              <a:rPr lang="en-US" dirty="0" smtClean="0"/>
              <a:t>How do we apply it?</a:t>
            </a:r>
          </a:p>
          <a:p>
            <a:pPr lvl="1"/>
            <a:r>
              <a:rPr lang="en-US" dirty="0" smtClean="0"/>
              <a:t>Maybe use input as labeled data, and learn on other features?</a:t>
            </a:r>
          </a:p>
          <a:p>
            <a:pPr lvl="1"/>
            <a:r>
              <a:rPr lang="en-US" dirty="0" smtClean="0"/>
              <a:t>Maybe use the crowd to provide features?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313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Could features help in sorting?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39149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Could features help in sorting?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E.g., if pictures taken outside are always better than pictures taken inside, then can you have that as a “feature”</a:t>
            </a:r>
          </a:p>
          <a:p>
            <a:pPr lvl="1"/>
            <a:r>
              <a:rPr lang="en-US" dirty="0" smtClean="0"/>
              <a:t>Can it be better than ratings?</a:t>
            </a:r>
          </a:p>
        </p:txBody>
      </p:sp>
    </p:spTree>
    <p:extLst>
      <p:ext uri="{BB962C8B-B14F-4D97-AF65-F5344CB8AC3E}">
        <p14:creationId xmlns:p14="http://schemas.microsoft.com/office/powerpoint/2010/main" val="279305411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10-25x cost reduction</a:t>
            </a:r>
          </a:p>
          <a:p>
            <a:endParaRPr lang="en-US" dirty="0" smtClean="0"/>
          </a:p>
          <a:p>
            <a:r>
              <a:rPr lang="en-US" dirty="0" smtClean="0"/>
              <a:t>Exploit humans’ ability to batch</a:t>
            </a:r>
          </a:p>
          <a:p>
            <a:r>
              <a:rPr lang="en-US" dirty="0" smtClean="0"/>
              <a:t>Feature extraction/learning to reduce 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432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System + workflow model: </a:t>
            </a:r>
            <a:r>
              <a:rPr lang="en-US" dirty="0" err="1" smtClean="0"/>
              <a:t>Qurk</a:t>
            </a:r>
            <a:endParaRPr lang="en-US" dirty="0" smtClean="0"/>
          </a:p>
          <a:p>
            <a:r>
              <a:rPr lang="en-US" dirty="0"/>
              <a:t>Sort: 2-10x cost </a:t>
            </a:r>
            <a:r>
              <a:rPr lang="en-US" dirty="0" smtClean="0"/>
              <a:t>reduction</a:t>
            </a:r>
          </a:p>
          <a:p>
            <a:r>
              <a:rPr lang="en-US" dirty="0" smtClean="0"/>
              <a:t>Join: 10</a:t>
            </a:r>
            <a:r>
              <a:rPr lang="en-US" dirty="0"/>
              <a:t>-25x cost reduction</a:t>
            </a:r>
            <a:endParaRPr lang="en-US" dirty="0" smtClean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3912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Exposition-Wise…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could the paper have done better?</a:t>
            </a:r>
          </a:p>
          <a:p>
            <a:pPr lvl="1"/>
            <a:r>
              <a:rPr lang="en-US" dirty="0" smtClean="0"/>
              <a:t>Maybe get rid of </a:t>
            </a:r>
            <a:r>
              <a:rPr lang="en-US" dirty="0" err="1"/>
              <a:t>Q</a:t>
            </a:r>
            <a:r>
              <a:rPr lang="en-US" dirty="0" err="1" smtClean="0"/>
              <a:t>urk</a:t>
            </a:r>
            <a:r>
              <a:rPr lang="en-US" dirty="0" smtClean="0"/>
              <a:t> altogether?</a:t>
            </a:r>
          </a:p>
          <a:p>
            <a:pPr lvl="1"/>
            <a:r>
              <a:rPr lang="en-US" dirty="0" smtClean="0"/>
              <a:t>More rigorous experiments?</a:t>
            </a:r>
          </a:p>
          <a:p>
            <a:pPr lvl="1"/>
            <a:r>
              <a:rPr lang="en-US" dirty="0" smtClean="0"/>
              <a:t>Other ideas?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027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Open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Hard to extrapolate accuracy, latency, cost from a few experiments of 100 items each</a:t>
            </a:r>
          </a:p>
          <a:p>
            <a:r>
              <a:rPr lang="en-US" dirty="0" smtClean="0"/>
              <a:t>Cannot reason about batch-size independent of cost per HIT</a:t>
            </a:r>
          </a:p>
          <a:p>
            <a:r>
              <a:rPr lang="en-US" dirty="0" smtClean="0"/>
              <a:t>Not clear how batching affects quality</a:t>
            </a:r>
          </a:p>
          <a:p>
            <a:r>
              <a:rPr lang="en-US" dirty="0" smtClean="0"/>
              <a:t>Not clear how results generalize to other scenarios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229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Questions/Comments?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517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such a system?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78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Q</a:t>
            </a:r>
            <a:r>
              <a:rPr lang="en-US" dirty="0" smtClean="0"/>
              <a:t>: How can you help requesters reduce costs?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Q</a:t>
            </a:r>
            <a:r>
              <a:rPr lang="en-US" dirty="0" smtClean="0"/>
              <a:t>: How can you help requesters reduce costs?</a:t>
            </a:r>
          </a:p>
          <a:p>
            <a:r>
              <a:rPr lang="en-US" dirty="0" smtClean="0"/>
              <a:t>Use optimized strategies</a:t>
            </a:r>
          </a:p>
          <a:p>
            <a:r>
              <a:rPr lang="en-US" dirty="0" smtClean="0"/>
              <a:t>Batching + Reduce Price</a:t>
            </a:r>
          </a:p>
          <a:p>
            <a:r>
              <a:rPr lang="en-US" dirty="0" smtClean="0"/>
              <a:t>Improve instructions &amp; interfaces</a:t>
            </a:r>
          </a:p>
          <a:p>
            <a:r>
              <a:rPr lang="en-US" dirty="0" smtClean="0"/>
              <a:t>Training and elimination</a:t>
            </a:r>
          </a:p>
          <a:p>
            <a:r>
              <a:rPr lang="en-US" dirty="0" smtClean="0"/>
              <a:t>Only allow good workers to work on tasks</a:t>
            </a:r>
          </a:p>
          <a:p>
            <a:r>
              <a:rPr lang="en-US" dirty="0" smtClean="0"/>
              <a:t>Use machine learning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93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Q</a:t>
            </a:r>
            <a:r>
              <a:rPr lang="en-US" dirty="0" smtClean="0"/>
              <a:t>. What are the different ways crowd algorithms like this can be used in conjunction with machine learning?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49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Q</a:t>
            </a:r>
            <a:r>
              <a:rPr lang="en-US" dirty="0" smtClean="0"/>
              <a:t>. What are the different ways crowd algorithms like this can be used in conjunction with machine learning?</a:t>
            </a:r>
          </a:p>
          <a:p>
            <a:r>
              <a:rPr lang="en-US" dirty="0" smtClean="0"/>
              <a:t>Input/training</a:t>
            </a:r>
          </a:p>
          <a:p>
            <a:r>
              <a:rPr lang="en-US" dirty="0" smtClean="0"/>
              <a:t>Active learning</a:t>
            </a:r>
          </a:p>
          <a:p>
            <a:r>
              <a:rPr lang="en-US" dirty="0" smtClean="0"/>
              <a:t>ML feeds crowds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3323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 Questions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Q</a:t>
            </a:r>
            <a:r>
              <a:rPr lang="en-US" dirty="0" smtClean="0"/>
              <a:t>: </a:t>
            </a:r>
            <a:r>
              <a:rPr lang="en-US" dirty="0"/>
              <a:t>How would you go about gauging human error rates on a batch of filtering tasks that you’ve never seen before?</a:t>
            </a:r>
          </a:p>
        </p:txBody>
      </p:sp>
    </p:spTree>
    <p:extLst>
      <p:ext uri="{BB962C8B-B14F-4D97-AF65-F5344CB8AC3E}">
        <p14:creationId xmlns:p14="http://schemas.microsoft.com/office/powerpoint/2010/main" val="1299680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 Questions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Q</a:t>
            </a:r>
            <a:r>
              <a:rPr lang="en-US" dirty="0" smtClean="0"/>
              <a:t>: How would you go about gauging human error rates on a batch of filtering tasks that you’ve never seen before?</a:t>
            </a:r>
          </a:p>
          <a:p>
            <a:r>
              <a:rPr lang="en-US" dirty="0" smtClean="0"/>
              <a:t>You could have the “requester” create “gold standard” questions, but hard: people learn, high cost, doesn’t capture all issues</a:t>
            </a:r>
          </a:p>
          <a:p>
            <a:r>
              <a:rPr lang="en-US" dirty="0" smtClean="0"/>
              <a:t>You could try to use “majority” rule but what about difficulty, what about expertise?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616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30x30 Join</a:t>
            </a:r>
            <a:endParaRPr lang="en-US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87120424"/>
              </p:ext>
            </p:extLst>
          </p:nvPr>
        </p:nvGraphicFramePr>
        <p:xfrm>
          <a:off x="219488" y="1417637"/>
          <a:ext cx="8763817" cy="53090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Rounded Rectangle 4"/>
          <p:cNvSpPr/>
          <p:nvPr/>
        </p:nvSpPr>
        <p:spPr>
          <a:xfrm>
            <a:off x="2719787" y="3052989"/>
            <a:ext cx="5708303" cy="154122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 smtClean="0"/>
              <a:t>4-10x reduction in cost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509795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Majority Vote vs. Quality Adjust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Join: .933 </a:t>
            </a:r>
            <a:r>
              <a:rPr lang="en-US" dirty="0" err="1"/>
              <a:t>vs</a:t>
            </a:r>
            <a:r>
              <a:rPr lang="en-US" dirty="0"/>
              <a:t> .967 </a:t>
            </a:r>
          </a:p>
          <a:p>
            <a:r>
              <a:rPr lang="fi-FI" dirty="0" err="1"/>
              <a:t>Naive</a:t>
            </a:r>
            <a:r>
              <a:rPr lang="fi-FI" dirty="0"/>
              <a:t> </a:t>
            </a:r>
            <a:r>
              <a:rPr lang="fi-FI" dirty="0" err="1"/>
              <a:t>Batch</a:t>
            </a:r>
            <a:r>
              <a:rPr lang="fi-FI" dirty="0"/>
              <a:t> 10: .6 </a:t>
            </a:r>
            <a:r>
              <a:rPr lang="fi-FI" dirty="0" err="1"/>
              <a:t>vs</a:t>
            </a:r>
            <a:r>
              <a:rPr lang="fi-FI" dirty="0"/>
              <a:t> .867</a:t>
            </a:r>
          </a:p>
          <a:p>
            <a:r>
              <a:rPr lang="sv-SE" dirty="0"/>
              <a:t>Smart </a:t>
            </a:r>
            <a:r>
              <a:rPr lang="sv-SE" dirty="0" err="1"/>
              <a:t>Batch</a:t>
            </a:r>
            <a:r>
              <a:rPr lang="sv-SE" dirty="0"/>
              <a:t> 3 x 3: .5 vs .867</a:t>
            </a:r>
          </a:p>
          <a:p>
            <a:endParaRPr lang="sv-S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698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1693918"/>
              </p:ext>
            </p:extLst>
          </p:nvPr>
        </p:nvGraphicFramePr>
        <p:xfrm>
          <a:off x="457200" y="391998"/>
          <a:ext cx="8229600" cy="57341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68943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30x30 Join</a:t>
            </a:r>
            <a:endParaRPr lang="en-US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11316742"/>
              </p:ext>
            </p:extLst>
          </p:nvPr>
        </p:nvGraphicFramePr>
        <p:xfrm>
          <a:off x="219488" y="1417637"/>
          <a:ext cx="8763817" cy="53090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Rectangle 10"/>
          <p:cNvSpPr/>
          <p:nvPr/>
        </p:nvSpPr>
        <p:spPr>
          <a:xfrm>
            <a:off x="4718978" y="6052445"/>
            <a:ext cx="2100808" cy="4860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861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such a system?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Take away repeatable code and redundancy</a:t>
            </a:r>
          </a:p>
          <a:p>
            <a:r>
              <a:rPr lang="en-US" dirty="0" smtClean="0"/>
              <a:t>Lack of manual optimization</a:t>
            </a:r>
          </a:p>
          <a:p>
            <a:r>
              <a:rPr lang="en-US" dirty="0" smtClean="0"/>
              <a:t>Less cumbersome to specify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785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Common questions in crowdsourcing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936441" y="2891533"/>
            <a:ext cx="221967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i</a:t>
            </a:r>
            <a:r>
              <a:rPr lang="en-US" sz="3200" dirty="0" smtClean="0"/>
              <a:t>ntegration?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3474310" y="3229281"/>
            <a:ext cx="192793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$/worker?</a:t>
            </a:r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5779665" y="3771648"/>
            <a:ext cx="201910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# workers?</a:t>
            </a:r>
            <a:endParaRPr lang="en-US" sz="3200" dirty="0"/>
          </a:p>
        </p:txBody>
      </p:sp>
      <p:sp>
        <p:nvSpPr>
          <p:cNvPr id="10" name="TextBox 9"/>
          <p:cNvSpPr txBox="1"/>
          <p:nvPr/>
        </p:nvSpPr>
        <p:spPr>
          <a:xfrm>
            <a:off x="915263" y="4213984"/>
            <a:ext cx="279355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w</a:t>
            </a:r>
            <a:r>
              <a:rPr lang="en-US" sz="3200" dirty="0" smtClean="0"/>
              <a:t>orker quality?</a:t>
            </a:r>
            <a:endParaRPr lang="en-US" sz="3200" dirty="0"/>
          </a:p>
        </p:txBody>
      </p:sp>
      <p:sp>
        <p:nvSpPr>
          <p:cNvPr id="11" name="TextBox 10"/>
          <p:cNvSpPr txBox="1"/>
          <p:nvPr/>
        </p:nvSpPr>
        <p:spPr>
          <a:xfrm>
            <a:off x="4382888" y="4965273"/>
            <a:ext cx="28721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</a:t>
            </a:r>
            <a:r>
              <a:rPr lang="en-US" sz="3200" dirty="0" smtClean="0"/>
              <a:t>orrect answer?</a:t>
            </a:r>
            <a:endParaRPr lang="en-US" sz="3200" dirty="0"/>
          </a:p>
        </p:txBody>
      </p:sp>
      <p:sp>
        <p:nvSpPr>
          <p:cNvPr id="12" name="TextBox 11"/>
          <p:cNvSpPr txBox="1"/>
          <p:nvPr/>
        </p:nvSpPr>
        <p:spPr>
          <a:xfrm>
            <a:off x="1395717" y="5702449"/>
            <a:ext cx="294664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</a:t>
            </a:r>
            <a:r>
              <a:rPr lang="en-US" sz="3200" dirty="0" smtClean="0"/>
              <a:t>esign patterns?</a:t>
            </a:r>
            <a:endParaRPr lang="en-US" sz="3200" dirty="0"/>
          </a:p>
        </p:txBody>
      </p:sp>
      <p:sp>
        <p:nvSpPr>
          <p:cNvPr id="13" name="Rectangle 12"/>
          <p:cNvSpPr/>
          <p:nvPr/>
        </p:nvSpPr>
        <p:spPr>
          <a:xfrm>
            <a:off x="1395717" y="2026329"/>
            <a:ext cx="3117159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workflow design?</a:t>
            </a:r>
            <a:endParaRPr lang="en-US" sz="3200" dirty="0"/>
          </a:p>
        </p:txBody>
      </p:sp>
      <p:sp>
        <p:nvSpPr>
          <p:cNvPr id="14" name="TextBox 13"/>
          <p:cNvSpPr txBox="1"/>
          <p:nvPr/>
        </p:nvSpPr>
        <p:spPr>
          <a:xfrm>
            <a:off x="6101160" y="1733941"/>
            <a:ext cx="158208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</a:t>
            </a:r>
            <a:r>
              <a:rPr lang="en-US" sz="3200" dirty="0" smtClean="0"/>
              <a:t>atency?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48530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model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678097" y="2753901"/>
            <a:ext cx="177765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/>
              <a:t>SQL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3171939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Qurk</a:t>
            </a:r>
            <a:r>
              <a:rPr lang="en-US" dirty="0" smtClean="0"/>
              <a:t> filter: inappropriate </a:t>
            </a:r>
            <a:r>
              <a:rPr lang="en-US" dirty="0"/>
              <a:t>c</a:t>
            </a:r>
            <a:r>
              <a:rPr lang="en-US" dirty="0" smtClean="0"/>
              <a:t>ontent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13957" y="1617118"/>
            <a:ext cx="853270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onsolas"/>
                <a:cs typeface="Consolas"/>
              </a:rPr>
              <a:t>photos(id PRIMARY KEY, picture IMAGE)</a:t>
            </a:r>
            <a:endParaRPr lang="en-US" sz="3200" dirty="0">
              <a:latin typeface="Consolas"/>
              <a:cs typeface="Consola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9624" y="2311566"/>
            <a:ext cx="2189811" cy="150549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1083" y="2311566"/>
            <a:ext cx="1746865" cy="150549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13957" y="4550231"/>
            <a:ext cx="7661472" cy="107721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onsolas"/>
                <a:cs typeface="Consolas"/>
              </a:rPr>
              <a:t>Query =SELECT * FROM photos WHERE</a:t>
            </a:r>
          </a:p>
          <a:p>
            <a:r>
              <a:rPr lang="en-US" sz="3200" dirty="0" smtClean="0">
                <a:latin typeface="Consolas"/>
                <a:cs typeface="Consolas"/>
              </a:rPr>
              <a:t>			 </a:t>
            </a:r>
            <a:r>
              <a:rPr lang="en-US" sz="3200" dirty="0" err="1" smtClean="0">
                <a:latin typeface="Consolas"/>
                <a:cs typeface="Consolas"/>
              </a:rPr>
              <a:t>isSmiling</a:t>
            </a:r>
            <a:r>
              <a:rPr lang="en-US" sz="3200" dirty="0" smtClean="0">
                <a:latin typeface="Consolas"/>
                <a:cs typeface="Consolas"/>
              </a:rPr>
              <a:t>(</a:t>
            </a:r>
            <a:r>
              <a:rPr lang="en-US" sz="3200" dirty="0" err="1" smtClean="0">
                <a:latin typeface="Consolas"/>
                <a:cs typeface="Consolas"/>
              </a:rPr>
              <a:t>photos.picture</a:t>
            </a:r>
            <a:r>
              <a:rPr lang="en-US" sz="3200" dirty="0" smtClean="0">
                <a:latin typeface="Consolas"/>
                <a:cs typeface="Consolas"/>
              </a:rPr>
              <a:t>);</a:t>
            </a:r>
            <a:endParaRPr lang="en-US" sz="3200" dirty="0">
              <a:latin typeface="Consolas"/>
              <a:cs typeface="Consola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940826" y="5136811"/>
            <a:ext cx="2048609" cy="490638"/>
          </a:xfrm>
          <a:prstGeom prst="rect">
            <a:avLst/>
          </a:prstGeom>
          <a:noFill/>
          <a:ln w="571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514520" y="5653234"/>
            <a:ext cx="195003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UDF</a:t>
            </a:r>
            <a:endParaRPr lang="en-US" sz="3200" dirty="0"/>
          </a:p>
        </p:txBody>
      </p:sp>
      <p:sp>
        <p:nvSpPr>
          <p:cNvPr id="5" name="Rectangle 4"/>
          <p:cNvSpPr/>
          <p:nvPr/>
        </p:nvSpPr>
        <p:spPr>
          <a:xfrm>
            <a:off x="4900748" y="5849423"/>
            <a:ext cx="3605000" cy="89793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First paper to represent crowd calls as UDF invocations!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8603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29077</TotalTime>
  <Words>1830</Words>
  <Application>Microsoft Macintosh PowerPoint</Application>
  <PresentationFormat>On-screen Show (4:3)</PresentationFormat>
  <Paragraphs>362</Paragraphs>
  <Slides>70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4" baseType="lpstr">
      <vt:lpstr>Calibri</vt:lpstr>
      <vt:lpstr>Consolas</vt:lpstr>
      <vt:lpstr>Arial</vt:lpstr>
      <vt:lpstr>Office Theme</vt:lpstr>
      <vt:lpstr>Problems with batching …</vt:lpstr>
      <vt:lpstr>Human-powered Sorts and Joins</vt:lpstr>
      <vt:lpstr>At a high level</vt:lpstr>
      <vt:lpstr>Three Key Components</vt:lpstr>
      <vt:lpstr>Qurk</vt:lpstr>
      <vt:lpstr>Why such a system?</vt:lpstr>
      <vt:lpstr>Why such a system?</vt:lpstr>
      <vt:lpstr>Query model</vt:lpstr>
      <vt:lpstr>Qurk filter: inappropriate content</vt:lpstr>
      <vt:lpstr>UDFs as Tasks</vt:lpstr>
      <vt:lpstr>PowerPoint Presentation</vt:lpstr>
      <vt:lpstr>QualityAdjust</vt:lpstr>
      <vt:lpstr>PowerPoint Presentation</vt:lpstr>
      <vt:lpstr>Template: Generative</vt:lpstr>
      <vt:lpstr>At its heart…</vt:lpstr>
      <vt:lpstr>SORTS/JOINS is somewhat confusing…</vt:lpstr>
      <vt:lpstr>Joins: the possibly clause</vt:lpstr>
      <vt:lpstr>Joins: the possibly clause</vt:lpstr>
      <vt:lpstr>PowerPoint Presentation</vt:lpstr>
      <vt:lpstr>Some drawbacks…</vt:lpstr>
      <vt:lpstr>Three Key Components</vt:lpstr>
      <vt:lpstr>Sort</vt:lpstr>
      <vt:lpstr>Interfaces</vt:lpstr>
      <vt:lpstr>Batching</vt:lpstr>
      <vt:lpstr>Problems with batching …</vt:lpstr>
      <vt:lpstr>What are other issues with batching?</vt:lpstr>
      <vt:lpstr>What are other issues with batching?</vt:lpstr>
      <vt:lpstr>Measuring Quality of Results</vt:lpstr>
      <vt:lpstr>PowerPoint Presentation</vt:lpstr>
      <vt:lpstr>PowerPoint Presentation</vt:lpstr>
      <vt:lpstr>PowerPoint Presentation</vt:lpstr>
      <vt:lpstr>Hybrid Schemes </vt:lpstr>
      <vt:lpstr>PowerPoint Presentation</vt:lpstr>
      <vt:lpstr>PowerPoint Presentation</vt:lpstr>
      <vt:lpstr>Results</vt:lpstr>
      <vt:lpstr>Can you think of other Hybrid Schemes?</vt:lpstr>
      <vt:lpstr>Can you think of other Hybrid Schemes?</vt:lpstr>
      <vt:lpstr>Fail fast on bug or ambiguous task?</vt:lpstr>
      <vt:lpstr>Ambiguity</vt:lpstr>
      <vt:lpstr>PowerPoint Presentation</vt:lpstr>
      <vt:lpstr>Sort summary</vt:lpstr>
      <vt:lpstr>Join: human-powered entity resolution</vt:lpstr>
      <vt:lpstr>Matching celebrities</vt:lpstr>
      <vt:lpstr>Simple join O(nm)</vt:lpstr>
      <vt:lpstr>Naïve batching join O(nm/b)</vt:lpstr>
      <vt:lpstr>Smart join O(nm/b2)</vt:lpstr>
      <vt:lpstr>Can you think of better join algorithms?</vt:lpstr>
      <vt:lpstr>Can you think of better join algorithms?</vt:lpstr>
      <vt:lpstr>Join heuristics</vt:lpstr>
      <vt:lpstr>Could go wrong!</vt:lpstr>
      <vt:lpstr>Q: What other techniques could help us?</vt:lpstr>
      <vt:lpstr>Q: What other techniques could help us?</vt:lpstr>
      <vt:lpstr>Could features help in sorting?</vt:lpstr>
      <vt:lpstr>Could features help in sorting?</vt:lpstr>
      <vt:lpstr>Join summary</vt:lpstr>
      <vt:lpstr>Summary</vt:lpstr>
      <vt:lpstr>Exposition-Wise…</vt:lpstr>
      <vt:lpstr>Other Open Issues</vt:lpstr>
      <vt:lpstr>Questions/Comments?</vt:lpstr>
      <vt:lpstr>Discussion Questions</vt:lpstr>
      <vt:lpstr>Discussion Questions</vt:lpstr>
      <vt:lpstr>Discussion Questions</vt:lpstr>
      <vt:lpstr>Discussion Questions</vt:lpstr>
      <vt:lpstr>Discussion Questions </vt:lpstr>
      <vt:lpstr>Discussion Questions </vt:lpstr>
      <vt:lpstr>30x30 Join</vt:lpstr>
      <vt:lpstr>Majority Vote vs. Quality Adjust</vt:lpstr>
      <vt:lpstr>PowerPoint Presentation</vt:lpstr>
      <vt:lpstr>30x30 Join</vt:lpstr>
      <vt:lpstr>Common questions in crowdsourcing</vt:lpstr>
    </vt:vector>
  </TitlesOfParts>
  <Company>MIT CSAIL</Company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Adam Marcus</dc:creator>
  <cp:lastModifiedBy>Parameswaran, Aditya G</cp:lastModifiedBy>
  <cp:revision>365</cp:revision>
  <dcterms:created xsi:type="dcterms:W3CDTF">2012-06-03T11:54:14Z</dcterms:created>
  <dcterms:modified xsi:type="dcterms:W3CDTF">2017-09-13T11:56:54Z</dcterms:modified>
</cp:coreProperties>
</file>